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slides/slide45.xml" ContentType="application/vnd.openxmlformats-officedocument.presentationml.slide+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44.xml" ContentType="application/vnd.openxmlformats-officedocument.presentationml.slide+xml"/>
  <Override PartName="/ppt/slides/slide27.xml" ContentType="application/vnd.openxmlformats-officedocument.presentationml.slide+xml"/>
  <Default Extension="vml" ContentType="application/vnd.openxmlformats-officedocument.vmlDrawing"/>
  <Override PartName="/ppt/slides/slide20.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Default Extension="pict" ContentType="image/pict"/>
  <Override PartName="/ppt/slides/slide26.xml" ContentType="application/vnd.openxmlformats-officedocument.presentationml.slide+xml"/>
  <Override PartName="/ppt/slides/slide3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s/slide42.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slides/slide48.xml" ContentType="application/vnd.openxmlformats-officedocument.presentationml.slide+xml"/>
  <Override PartName="/ppt/notesSlides/notesSlide4.xml" ContentType="application/vnd.openxmlformats-officedocument.presentationml.notesSlide+xml"/>
  <Override PartName="/ppt/embeddings/Microsoft_Equation1.bin" ContentType="application/vnd.openxmlformats-officedocument.oleObject"/>
  <Override PartName="/ppt/slides/slide41.xml" ContentType="application/vnd.openxmlformats-officedocument.presentationml.slide+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slides/slide47.xml" ContentType="application/vnd.openxmlformats-officedocument.presentationml.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slides/slide46.xml" ContentType="application/vnd.openxmlformats-officedocument.presentationml.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r:id="rId1"/>
  </p:sldMasterIdLst>
  <p:notesMasterIdLst>
    <p:notesMasterId r:id="rId50"/>
  </p:notesMasterIdLst>
  <p:sldIdLst>
    <p:sldId id="315" r:id="rId2"/>
    <p:sldId id="265" r:id="rId3"/>
    <p:sldId id="266" r:id="rId4"/>
    <p:sldId id="277" r:id="rId5"/>
    <p:sldId id="271" r:id="rId6"/>
    <p:sldId id="316" r:id="rId7"/>
    <p:sldId id="279" r:id="rId8"/>
    <p:sldId id="280" r:id="rId9"/>
    <p:sldId id="281" r:id="rId10"/>
    <p:sldId id="282" r:id="rId11"/>
    <p:sldId id="283" r:id="rId12"/>
    <p:sldId id="267" r:id="rId13"/>
    <p:sldId id="268" r:id="rId14"/>
    <p:sldId id="313" r:id="rId15"/>
    <p:sldId id="276" r:id="rId16"/>
    <p:sldId id="274" r:id="rId17"/>
    <p:sldId id="292" r:id="rId18"/>
    <p:sldId id="269" r:id="rId19"/>
    <p:sldId id="272" r:id="rId20"/>
    <p:sldId id="270" r:id="rId21"/>
    <p:sldId id="284" r:id="rId22"/>
    <p:sldId id="273" r:id="rId23"/>
    <p:sldId id="314" r:id="rId24"/>
    <p:sldId id="317" r:id="rId25"/>
    <p:sldId id="285" r:id="rId26"/>
    <p:sldId id="286" r:id="rId27"/>
    <p:sldId id="287" r:id="rId28"/>
    <p:sldId id="288" r:id="rId29"/>
    <p:sldId id="289" r:id="rId30"/>
    <p:sldId id="290" r:id="rId31"/>
    <p:sldId id="291" r:id="rId32"/>
    <p:sldId id="318" r:id="rId33"/>
    <p:sldId id="319" r:id="rId34"/>
    <p:sldId id="320" r:id="rId35"/>
    <p:sldId id="321" r:id="rId36"/>
    <p:sldId id="275" r:id="rId37"/>
    <p:sldId id="293" r:id="rId38"/>
    <p:sldId id="311" r:id="rId39"/>
    <p:sldId id="294" r:id="rId40"/>
    <p:sldId id="295" r:id="rId41"/>
    <p:sldId id="322" r:id="rId42"/>
    <p:sldId id="312" r:id="rId43"/>
    <p:sldId id="296" r:id="rId44"/>
    <p:sldId id="298" r:id="rId45"/>
    <p:sldId id="297" r:id="rId46"/>
    <p:sldId id="299" r:id="rId47"/>
    <p:sldId id="300" r:id="rId48"/>
    <p:sldId id="301" r:id="rId4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mc="http://schemas.openxmlformats.org/markup-compatibility/2006" xmlns:mv="urn:schemas-microsoft-com:mac:vml" xmlns:p15="http://schemas.microsoft.com/office/powerpoint/2012/main" xmlns:p="http://schemas.openxmlformats.org/presentationml/2006/main" xmlns:r="http://schemas.openxmlformats.org/officeDocument/2006/relationships" xmlns:a="http://schemas.openxmlformats.org/drawingml/2006/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4FFD2"/>
  </p:clrMru>
  <p:extLst>
    <p:ext uri="{E76CE94A-603C-4142-B9EB-6D1370010A27}">
      <p14:discardImageEditDat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0"/>
    </p:ext>
    <p:ext uri="{FD5EFAAD-0ECE-453E-9831-46B23BE46B34}">
      <p15:chartTrackingRefBased xmlns:mc="http://schemas.openxmlformats.org/markup-compatibility/2006" xmlns:mv="urn:schemas-microsoft-com:mac:vml" xmlns:p15="http://schemas.microsoft.com/office/powerpoint/2012/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1677" autoAdjust="0"/>
    <p:restoredTop sz="94672"/>
  </p:normalViewPr>
  <p:slideViewPr>
    <p:cSldViewPr snapToGrid="0" snapToObjects="1">
      <p:cViewPr varScale="1">
        <p:scale>
          <a:sx n="87" d="100"/>
          <a:sy n="87" d="100"/>
        </p:scale>
        <p:origin x="-1920"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44"/>
    </p:cViewPr>
  </p:sorterViewPr>
  <p:notesViewPr>
    <p:cSldViewPr snapToObjects="1">
      <p:cViewPr varScale="1">
        <p:scale>
          <a:sx n="122" d="100"/>
          <a:sy n="122" d="100"/>
        </p:scale>
        <p:origin x="-4976" y="-12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128"/>
                <a:cs typeface="ＭＳ Ｐゴシック" charset="-128"/>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65C09104-FB5C-CD4F-9730-869F015B32A3}" type="datetime1">
              <a:rPr lang="en-US" altLang="en-US"/>
              <a:pPr/>
              <a:t>8/27/18</a:t>
            </a:fld>
            <a:endParaRPr lang="en-US" alt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128"/>
                <a:cs typeface="ＭＳ Ｐゴシック" charset="-128"/>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501EFFB2-75D3-E44E-9C9D-ABD4D821A301}"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4331087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pitchFamily="-107"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ADF5B13-FF64-E448-8852-0936C32E8EA7}" type="slidenum">
              <a:rPr lang="en-US" altLang="en-US" sz="1200">
                <a:latin typeface="Calibri" charset="0"/>
              </a:rPr>
              <a:pPr eaLnBrk="1" hangingPunct="1"/>
              <a:t>2</a:t>
            </a:fld>
            <a:endParaRPr lang="en-US" altLang="en-US" sz="1200" dirty="0">
              <a:latin typeface="Calibri" charset="0"/>
            </a:endParaRPr>
          </a:p>
        </p:txBody>
      </p:sp>
      <p:sp>
        <p:nvSpPr>
          <p:cNvPr id="15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15363"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eaLnBrk="1" hangingPunct="1">
              <a:spcBef>
                <a:spcPct val="0"/>
              </a:spcBef>
            </a:pPr>
            <a:endParaRPr lang="en-US" altLang="en-US" dirty="0">
              <a:latin typeface="Arial" charset="0"/>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01644392"/>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endParaRPr lang="en-US" altLang="en-US"/>
          </a:p>
        </p:txBody>
      </p:sp>
      <p:sp>
        <p:nvSpPr>
          <p:cNvPr id="40963" name="Slide Number Placeholder 3"/>
          <p:cNvSpPr>
            <a:spLocks noGrp="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67423B0-36D6-AA44-8722-A37631661E7F}" type="slidenum">
              <a:rPr lang="en-US" altLang="en-US" sz="1200"/>
              <a:pPr/>
              <a:t>28</a:t>
            </a:fld>
            <a:endParaRPr lang="en-US" altLang="en-US" sz="120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10119305"/>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endParaRPr lang="en-US" altLang="en-US"/>
          </a:p>
        </p:txBody>
      </p:sp>
      <p:sp>
        <p:nvSpPr>
          <p:cNvPr id="43011" name="Slide Number Placeholder 3"/>
          <p:cNvSpPr>
            <a:spLocks noGrp="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FC3E7B0-8DCB-A848-B993-8F657A2FBE57}" type="slidenum">
              <a:rPr lang="en-US" altLang="en-US" sz="1200"/>
              <a:pPr/>
              <a:t>29</a:t>
            </a:fld>
            <a:endParaRPr lang="en-US" altLang="en-US" sz="120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28837155"/>
      </p:ext>
    </p:extLst>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a:ln/>
        </p:spPr>
      </p:sp>
      <p:sp>
        <p:nvSpPr>
          <p:cNvPr id="46082" name="Notes Placeholder 2"/>
          <p:cNvSpPr>
            <a:spLocks noGrp="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endParaRPr lang="en-US" altLang="en-US"/>
          </a:p>
        </p:txBody>
      </p:sp>
      <p:sp>
        <p:nvSpPr>
          <p:cNvPr id="46083" name="Slide Number Placeholder 3"/>
          <p:cNvSpPr>
            <a:spLocks noGrp="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E8223A-FD6E-BE44-9E50-B8BB59CE51E5}" type="slidenum">
              <a:rPr lang="en-US" altLang="en-US" sz="1200"/>
              <a:pPr/>
              <a:t>31</a:t>
            </a:fld>
            <a:endParaRPr lang="en-US" altLang="en-US" sz="120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99037198"/>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24578"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r>
              <a:rPr lang="en-US" altLang="en-US" dirty="0">
                <a:ea typeface="ＭＳ Ｐゴシック" charset="-128"/>
              </a:rPr>
              <a:t>Or smallest/lightest</a:t>
            </a:r>
          </a:p>
          <a:p>
            <a:r>
              <a:rPr lang="en-US" altLang="en-US" dirty="0">
                <a:ea typeface="ＭＳ Ｐゴシック" charset="-128"/>
              </a:rPr>
              <a:t>Longest battery life</a:t>
            </a:r>
          </a:p>
          <a:p>
            <a:r>
              <a:rPr lang="en-US" altLang="en-US" dirty="0">
                <a:ea typeface="ＭＳ Ｐゴシック" charset="-128"/>
              </a:rPr>
              <a:t>Most reliable/durable (in space</a:t>
            </a:r>
            <a:r>
              <a:rPr lang="en-US" altLang="en-US" dirty="0" smtClean="0">
                <a:ea typeface="ＭＳ Ｐゴシック" charset="-128"/>
              </a:rPr>
              <a:t>)</a:t>
            </a:r>
            <a:endParaRPr lang="en-US" altLang="en-US" dirty="0">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73368998"/>
      </p:ext>
    </p:extLst>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24578"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endParaRPr lang="en-US" altLang="en-US" dirty="0">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73368998"/>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Seconds per program equals instructions per</a:t>
            </a:r>
            <a:r>
              <a:rPr lang="en-US" baseline="0" dirty="0" smtClean="0"/>
              <a:t> program time clock cycles per instruction times seconds per clock cycle </a:t>
            </a:r>
            <a:endParaRPr lang="en-US" dirty="0"/>
          </a:p>
        </p:txBody>
      </p:sp>
      <p:sp>
        <p:nvSpPr>
          <p:cNvPr id="4" name="Slide Number Placeholder 3"/>
          <p:cNvSpPr>
            <a:spLocks noGrp="1"/>
          </p:cNvSpPr>
          <p:nvPr>
            <p:ph type="sldNum" sz="quarter" idx="10"/>
          </p:nvPr>
        </p:nvSpPr>
        <p:spPr/>
        <p:txBody>
          <a:bodyPr/>
          <a:lstStyle/>
          <a:p>
            <a:fld id="{501EFFB2-75D3-E44E-9C9D-ABD4D821A301}" type="slidenum">
              <a:rPr lang="en-US" altLang="en-US" smtClean="0"/>
              <a:pPr/>
              <a:t>45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36866"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r>
              <a:rPr lang="en-US" altLang="en-US">
                <a:ea typeface="ＭＳ Ｐゴシック" charset="-128"/>
              </a:rPr>
              <a:t>A clock cycle is the basic unit of time to execute one operation/pipeline stage/etc.</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86319026"/>
      </p:ext>
    </p:extLst>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38914"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r>
              <a:rPr lang="en-US" altLang="en-US" dirty="0" smtClean="0">
                <a:ea typeface="ＭＳ Ｐゴシック" charset="-128"/>
              </a:rPr>
              <a:t>Clock Rate is inverse of clock cycle time </a:t>
            </a:r>
            <a:endParaRPr lang="en-US" altLang="en-US" dirty="0">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1109500"/>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Equation on page  - </a:t>
            </a:r>
            <a:r>
              <a:rPr lang="en-US" dirty="0" err="1" smtClean="0"/>
              <a:t>cpu</a:t>
            </a:r>
            <a:r>
              <a:rPr lang="en-US" dirty="0" smtClean="0"/>
              <a:t> execution</a:t>
            </a:r>
            <a:r>
              <a:rPr lang="en-US" baseline="0" dirty="0" smtClean="0"/>
              <a:t> time is equal to the number of </a:t>
            </a:r>
            <a:r>
              <a:rPr lang="en-US" baseline="0" dirty="0" err="1" smtClean="0"/>
              <a:t>cpu</a:t>
            </a:r>
            <a:r>
              <a:rPr lang="en-US" baseline="0" dirty="0" smtClean="0"/>
              <a:t> clock cycles for a program divided by the clock rate of the processor   seconds  equal cycles divided by cycles per second</a:t>
            </a:r>
            <a:endParaRPr lang="en-US" dirty="0"/>
          </a:p>
        </p:txBody>
      </p:sp>
      <p:sp>
        <p:nvSpPr>
          <p:cNvPr id="4" name="Slide Number Placeholder 3"/>
          <p:cNvSpPr>
            <a:spLocks noGrp="1"/>
          </p:cNvSpPr>
          <p:nvPr>
            <p:ph type="sldNum" sz="quarter" idx="10"/>
          </p:nvPr>
        </p:nvSpPr>
        <p:spPr/>
        <p:txBody>
          <a:bodyPr/>
          <a:lstStyle/>
          <a:p>
            <a:fld id="{501EFFB2-75D3-E44E-9C9D-ABD4D821A301}" type="slidenum">
              <a:rPr lang="en-US" altLang="en-US" smtClean="0"/>
              <a:pPr/>
              <a:t>48</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9258457-6AA5-1E49-8ECF-63CEAD088272}" type="slidenum">
              <a:rPr lang="en-US" altLang="en-US" sz="1200"/>
              <a:pPr/>
              <a:t>4</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pPr eaLnBrk="1" hangingPunct="1"/>
            <a:r>
              <a:rPr lang="en-US" altLang="en-US"/>
              <a:t>Visit web page</a:t>
            </a:r>
          </a:p>
          <a:p>
            <a:pPr eaLnBrk="1" hangingPunct="1"/>
            <a:r>
              <a:rPr lang="en-US" altLang="en-US"/>
              <a:t> </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73891751"/>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DF19A0-6D48-BB4F-B3F3-53B2A9BD5CEC}" type="slidenum">
              <a:rPr lang="en-US" altLang="en-US" sz="1200"/>
              <a:pPr/>
              <a:t>7</a:t>
            </a:fld>
            <a:endParaRPr lang="en-US" altLang="en-US" sz="1200" dirty="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eaLnBrk="1" hangingPunct="1"/>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70035778"/>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07A62E8-3E14-354D-AFCD-AE4DEF9BC2CA}" type="slidenum">
              <a:rPr lang="en-US" altLang="en-US" sz="1200"/>
              <a:pPr/>
              <a:t>8</a:t>
            </a:fld>
            <a:endParaRPr lang="en-US" altLang="en-US" sz="1200" dirty="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pPr eaLnBrk="1" hangingPunct="1"/>
            <a:r>
              <a:rPr lang="en-US" altLang="en-US" dirty="0"/>
              <a:t>Choosing partners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63260868"/>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07A62E8-3E14-354D-AFCD-AE4DEF9BC2CA}" type="slidenum">
              <a:rPr lang="en-US" altLang="en-US" sz="1200"/>
              <a:pPr/>
              <a:t>9</a:t>
            </a:fld>
            <a:endParaRPr lang="en-US" altLang="en-US" sz="1200" dirty="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pPr eaLnBrk="1" hangingPunct="1"/>
            <a:r>
              <a:rPr lang="en-US" altLang="en-US" dirty="0"/>
              <a:t>Choosing partners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63260868"/>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CC4366D-53DE-4E40-A398-022EAB74E643}" type="slidenum">
              <a:rPr lang="en-US" altLang="en-US" sz="1200"/>
              <a:pPr/>
              <a:t>14</a:t>
            </a:fld>
            <a:endParaRPr lang="en-US" altLang="en-US" sz="1200" dirty="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eaLnBrk="1" hangingPunct="1"/>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72091952"/>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3" name="Rectangle 4"/>
          <p:cNvSpPr>
            <a:spLocks noGrp="1" noChangeArrowheads="1"/>
          </p:cNvSpPr>
          <p:nvPr>
            <p:ph type="ftr" sz="quarter" idx="4"/>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200"/>
              <a:t>CS252 S05</a:t>
            </a:r>
          </a:p>
        </p:txBody>
      </p:sp>
      <p:sp>
        <p:nvSpPr>
          <p:cNvPr id="59394" name="Rectangle 5"/>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6B15E6C-D34F-9344-9502-30CC1F33DFA0}" type="slidenum">
              <a:rPr lang="en-US" altLang="en-US" sz="1200"/>
              <a:pPr/>
              <a:t>17</a:t>
            </a:fld>
            <a:endParaRPr lang="en-US" alt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endParaRPr lang="en-US"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28535199"/>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1" name="Rectangle 4"/>
          <p:cNvSpPr>
            <a:spLocks noGrp="1" noChangeArrowheads="1"/>
          </p:cNvSpPr>
          <p:nvPr>
            <p:ph type="ftr" sz="quarter" idx="4"/>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200"/>
              <a:t>CS252 S05</a:t>
            </a:r>
          </a:p>
        </p:txBody>
      </p:sp>
      <p:sp>
        <p:nvSpPr>
          <p:cNvPr id="35842" name="Rectangle 5"/>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D487F48-5649-8448-A1C0-ECC78EA1CCB7}" type="slidenum">
              <a:rPr lang="en-US" altLang="en-US" sz="1200"/>
              <a:pPr/>
              <a:t>26</a:t>
            </a:fld>
            <a:endParaRPr lang="en-US" altLang="en-U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endParaRPr lang="en-US"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09188778"/>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89" name="Rectangle 4"/>
          <p:cNvSpPr>
            <a:spLocks noGrp="1" noChangeArrowheads="1"/>
          </p:cNvSpPr>
          <p:nvPr>
            <p:ph type="ftr" sz="quarter" idx="4"/>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200"/>
              <a:t>CS252 S05</a:t>
            </a:r>
          </a:p>
        </p:txBody>
      </p:sp>
      <p:sp>
        <p:nvSpPr>
          <p:cNvPr id="37890" name="Rectangle 5"/>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D2C2348-11DA-C343-ABCE-F8081C73D655}" type="slidenum">
              <a:rPr lang="en-US" altLang="en-US" sz="1200"/>
              <a:pPr/>
              <a:t>27</a:t>
            </a:fld>
            <a:endParaRPr lang="en-US" alt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endParaRPr lang="en-US"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94529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17" descr="bar"/>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2400" y="2971800"/>
            <a:ext cx="8839200" cy="2286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7183" name="Rectangle 15"/>
          <p:cNvSpPr>
            <a:spLocks noGrp="1" noChangeArrowheads="1"/>
          </p:cNvSpPr>
          <p:nvPr>
            <p:ph type="ctrTitle"/>
          </p:nvPr>
        </p:nvSpPr>
        <p:spPr>
          <a:xfrm>
            <a:off x="685800" y="1905000"/>
            <a:ext cx="7772400" cy="990600"/>
          </a:xfrm>
        </p:spPr>
        <p:txBody>
          <a:bodyPr/>
          <a:lstStyle>
            <a:lvl1pPr>
              <a:defRPr sz="3600">
                <a:latin typeface="Optima"/>
                <a:cs typeface="Optima"/>
              </a:defRPr>
            </a:lvl1pPr>
          </a:lstStyle>
          <a:p>
            <a:r>
              <a:rPr lang="en-US" smtClean="0"/>
              <a:t>Click to edit Master title style</a:t>
            </a:r>
            <a:endParaRPr lang="en-US"/>
          </a:p>
        </p:txBody>
      </p:sp>
      <p:sp>
        <p:nvSpPr>
          <p:cNvPr id="7184" name="Rectangle 16"/>
          <p:cNvSpPr>
            <a:spLocks noGrp="1" noChangeArrowheads="1"/>
          </p:cNvSpPr>
          <p:nvPr>
            <p:ph type="subTitle" idx="1"/>
          </p:nvPr>
        </p:nvSpPr>
        <p:spPr>
          <a:xfrm>
            <a:off x="1371600" y="3886200"/>
            <a:ext cx="6400800" cy="1752600"/>
          </a:xfrm>
        </p:spPr>
        <p:txBody>
          <a:bodyPr/>
          <a:lstStyle>
            <a:lvl1pPr marL="0" indent="0" algn="ctr">
              <a:buFont typeface="Times" charset="0"/>
              <a:buNone/>
              <a:defRPr/>
            </a:lvl1pPr>
          </a:lstStyle>
          <a:p>
            <a:r>
              <a:rPr lang="en-US" smtClean="0"/>
              <a:t>Click to edit Master subtitle style</a:t>
            </a:r>
            <a:endParaRPr lang="en-US"/>
          </a:p>
        </p:txBody>
      </p:sp>
      <p:sp>
        <p:nvSpPr>
          <p:cNvPr id="5" name="Rectangle 2"/>
          <p:cNvSpPr>
            <a:spLocks noGrp="1" noChangeArrowheads="1"/>
          </p:cNvSpPr>
          <p:nvPr>
            <p:ph type="dt" sz="half" idx="10"/>
          </p:nvPr>
        </p:nvSpPr>
        <p:spPr>
          <a:xfrm>
            <a:off x="457200" y="6245225"/>
            <a:ext cx="2133600" cy="476250"/>
          </a:xfrm>
        </p:spPr>
        <p:txBody>
          <a:bodyPr/>
          <a:lstStyle>
            <a:lvl1pPr>
              <a:defRPr sz="900">
                <a:latin typeface="Lucida Grande" charset="0"/>
              </a:defRPr>
            </a:lvl1pPr>
          </a:lstStyle>
          <a:p>
            <a:fld id="{F55FCB5A-596F-F14F-8339-05428EE3B52B}" type="datetime1">
              <a:rPr lang="en-US" altLang="en-US"/>
              <a:pPr/>
              <a:t>8/27/18</a:t>
            </a:fld>
            <a:endParaRPr lang="en-US" altLang="en-US" dirty="0"/>
          </a:p>
        </p:txBody>
      </p:sp>
      <p:sp>
        <p:nvSpPr>
          <p:cNvPr id="6"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dirty="0"/>
          </a:p>
        </p:txBody>
      </p:sp>
      <p:sp>
        <p:nvSpPr>
          <p:cNvPr id="7" name="Rectangle 4"/>
          <p:cNvSpPr>
            <a:spLocks noGrp="1" noChangeArrowheads="1"/>
          </p:cNvSpPr>
          <p:nvPr>
            <p:ph type="sldNum" sz="quarter" idx="12"/>
          </p:nvPr>
        </p:nvSpPr>
        <p:spPr>
          <a:xfrm>
            <a:off x="6553200" y="6245225"/>
            <a:ext cx="2133600" cy="476250"/>
          </a:xfrm>
        </p:spPr>
        <p:txBody>
          <a:bodyPr/>
          <a:lstStyle>
            <a:lvl1pPr>
              <a:defRPr/>
            </a:lvl1pPr>
          </a:lstStyle>
          <a:p>
            <a:fld id="{48CB8A68-D6B1-5647-8E5C-C4B9F83E8DA4}"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4928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A065C319-0591-F745-BA93-728929FD4FE7}" type="datetime1">
              <a:rPr lang="en-US" altLang="en-US"/>
              <a:pPr/>
              <a:t>8/27/18</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77505E58-C248-E448-AE08-F543B90EF8CE}"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2466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228600"/>
            <a:ext cx="215265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228600"/>
            <a:ext cx="630555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ED9BBAC6-C225-D54E-B6FA-E8812C74B866}" type="datetime1">
              <a:rPr lang="en-US" altLang="en-US"/>
              <a:pPr/>
              <a:t>8/27/18</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4F4060F4-0968-024C-9A6B-7CB113C7870C}"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7021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94C81D48-83E6-9340-BD6F-E62E69088299}" type="datetime1">
              <a:rPr lang="en-US" altLang="en-US"/>
              <a:pPr/>
              <a:t>8/27/18</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8AF3BF70-66D5-2F44-9173-84073086C8F8}"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35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F3B048DF-2BEB-6149-A6C8-87C1CAF2FEFC}" type="datetime1">
              <a:rPr lang="en-US" altLang="en-US"/>
              <a:pPr/>
              <a:t>8/27/18</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7E350EA9-A2F8-2442-869A-E1EFFB602E10}"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42705544"/>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CFD91AA2-D0D4-ED40-9751-332D5BD8C943}" type="datetime1">
              <a:rPr lang="en-US" altLang="en-US"/>
              <a:pPr/>
              <a:t>8/27/18</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2FE33392-04D5-D64F-BB30-B1E63EF9A1E7}"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0231217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473FE1BF-59DB-3245-A1B3-EF87EEA24408}" type="datetime1">
              <a:rPr lang="en-US" altLang="en-US"/>
              <a:pPr/>
              <a:t>8/27/18</a:t>
            </a:fld>
            <a:endParaRPr lang="en-US" alt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fld id="{891B924C-DCEE-BC49-86E1-B29A2C539229}"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7871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1A2F3D96-3CFE-7946-87A7-60D7FECC37E2}" type="datetime1">
              <a:rPr lang="en-US" altLang="en-US"/>
              <a:pPr/>
              <a:t>8/27/18</a:t>
            </a:fld>
            <a:endParaRPr lang="en-US" alt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fld id="{31D76B4E-04BC-2741-97D2-C12CC7BAC7F5}"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16099715"/>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97F25BE4-F4E2-EE4C-BBA7-F0B6E6C459C8}" type="datetime1">
              <a:rPr lang="en-US" altLang="en-US"/>
              <a:pPr/>
              <a:t>8/27/18</a:t>
            </a:fld>
            <a:endParaRPr lang="en-US" altLang="en-US" dirty="0"/>
          </a:p>
        </p:txBody>
      </p:sp>
      <p:sp>
        <p:nvSpPr>
          <p:cNvPr id="3" name="Footer Placeholder 2"/>
          <p:cNvSpPr>
            <a:spLocks noGrp="1"/>
          </p:cNvSpPr>
          <p:nvPr>
            <p:ph type="ftr" sz="quarter" idx="11"/>
          </p:nvPr>
        </p:nvSpPr>
        <p:spPr/>
        <p:txBody>
          <a:bodyPr/>
          <a:lstStyle>
            <a:lvl1pPr>
              <a:defRPr/>
            </a:lvl1pPr>
          </a:lstStyle>
          <a:p>
            <a:pPr>
              <a:defRPr/>
            </a:pPr>
            <a:endParaRPr lang="en-US" dirty="0"/>
          </a:p>
        </p:txBody>
      </p:sp>
      <p:sp>
        <p:nvSpPr>
          <p:cNvPr id="4" name="Slide Number Placeholder 3"/>
          <p:cNvSpPr>
            <a:spLocks noGrp="1"/>
          </p:cNvSpPr>
          <p:nvPr>
            <p:ph type="sldNum" sz="quarter" idx="12"/>
          </p:nvPr>
        </p:nvSpPr>
        <p:spPr/>
        <p:txBody>
          <a:bodyPr/>
          <a:lstStyle>
            <a:lvl1pPr>
              <a:defRPr/>
            </a:lvl1pPr>
          </a:lstStyle>
          <a:p>
            <a:fld id="{0D14E9A2-D481-9448-8947-C7286F85E6F7}"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04982875"/>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FE27D5EF-8290-E145-959D-B5F8286F3D0E}" type="datetime1">
              <a:rPr lang="en-US" altLang="en-US"/>
              <a:pPr/>
              <a:t>8/27/18</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568E30CD-1D1E-DA41-AD5C-124C2A8A500B}"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02835194"/>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689C796B-E885-6641-9DA9-137DBAE29CC3}" type="datetime1">
              <a:rPr lang="en-US" altLang="en-US"/>
              <a:pPr/>
              <a:t>8/27/18</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BE4EC58D-2B57-FE4D-BBB9-E04B4C88C61D}"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1994439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146" name="AutoShape 2"/>
          <p:cNvSpPr>
            <a:spLocks noChangeArrowheads="1"/>
          </p:cNvSpPr>
          <p:nvPr/>
        </p:nvSpPr>
        <p:spPr bwMode="auto">
          <a:xfrm>
            <a:off x="0" y="1905000"/>
            <a:ext cx="381000" cy="4953000"/>
          </a:xfrm>
          <a:prstGeom prst="rtTriangle">
            <a:avLst/>
          </a:prstGeom>
          <a:gradFill rotWithShape="0">
            <a:gsLst>
              <a:gs pos="0">
                <a:schemeClr val="bg1"/>
              </a:gs>
              <a:gs pos="50000">
                <a:schemeClr val="bg1">
                  <a:gamma/>
                  <a:tint val="0"/>
                  <a:invGamma/>
                </a:schemeClr>
              </a:gs>
              <a:gs pos="100000">
                <a:schemeClr val="bg1"/>
              </a:gs>
            </a:gsLst>
            <a:lin ang="18900000" scaled="1"/>
          </a:gradFill>
          <a:ln w="9525">
            <a:noFill/>
            <a:miter lim="800000"/>
            <a:headEnd/>
            <a:tailEnd/>
          </a:ln>
          <a:effectLst/>
        </p:spPr>
        <p:txBody>
          <a:bodyPr wrap="none" anchor="ctr"/>
          <a:lstStyle/>
          <a:p>
            <a:pPr algn="ctr">
              <a:defRPr/>
            </a:pPr>
            <a:endParaRPr lang="en-US" dirty="0">
              <a:latin typeface="Times" charset="0"/>
              <a:cs typeface="ＭＳ Ｐゴシック" charset="-128"/>
            </a:endParaRPr>
          </a:p>
        </p:txBody>
      </p:sp>
      <p:sp>
        <p:nvSpPr>
          <p:cNvPr id="6147" name="AutoShape 3"/>
          <p:cNvSpPr>
            <a:spLocks noChangeArrowheads="1"/>
          </p:cNvSpPr>
          <p:nvPr/>
        </p:nvSpPr>
        <p:spPr bwMode="auto">
          <a:xfrm flipH="1">
            <a:off x="8686800" y="1905000"/>
            <a:ext cx="454025" cy="4953000"/>
          </a:xfrm>
          <a:prstGeom prst="rtTriangle">
            <a:avLst/>
          </a:prstGeom>
          <a:gradFill rotWithShape="0">
            <a:gsLst>
              <a:gs pos="0">
                <a:schemeClr val="bg1"/>
              </a:gs>
              <a:gs pos="50000">
                <a:schemeClr val="bg1">
                  <a:gamma/>
                  <a:tint val="0"/>
                  <a:invGamma/>
                </a:schemeClr>
              </a:gs>
              <a:gs pos="100000">
                <a:schemeClr val="bg1"/>
              </a:gs>
            </a:gsLst>
            <a:lin ang="2700000" scaled="1"/>
          </a:gradFill>
          <a:ln w="9525">
            <a:noFill/>
            <a:miter lim="800000"/>
            <a:headEnd/>
            <a:tailEnd/>
          </a:ln>
          <a:effectLst/>
        </p:spPr>
        <p:txBody>
          <a:bodyPr wrap="none" anchor="ctr"/>
          <a:lstStyle/>
          <a:p>
            <a:pPr algn="ctr">
              <a:defRPr/>
            </a:pPr>
            <a:endParaRPr lang="en-US" dirty="0">
              <a:latin typeface="Times" charset="0"/>
              <a:cs typeface="ＭＳ Ｐゴシック" charset="-128"/>
            </a:endParaRPr>
          </a:p>
        </p:txBody>
      </p:sp>
      <p:sp>
        <p:nvSpPr>
          <p:cNvPr id="6148" name="Rectangle 4"/>
          <p:cNvSpPr>
            <a:spLocks noGrp="1" noChangeArrowheads="1"/>
          </p:cNvSpPr>
          <p:nvPr>
            <p:ph type="dt" sz="half" idx="2"/>
          </p:nvPr>
        </p:nvSpPr>
        <p:spPr bwMode="auto">
          <a:xfrm>
            <a:off x="0" y="6553200"/>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a:latin typeface="Optima" charset="0"/>
              </a:defRPr>
            </a:lvl1pPr>
          </a:lstStyle>
          <a:p>
            <a:fld id="{7F573182-A43B-6340-ACFA-F228E2DA0806}" type="datetime1">
              <a:rPr lang="en-US" altLang="en-US"/>
              <a:pPr/>
              <a:t>8/27/18</a:t>
            </a:fld>
            <a:endParaRPr lang="en-US" altLang="en-US" dirty="0"/>
          </a:p>
        </p:txBody>
      </p:sp>
      <p:sp>
        <p:nvSpPr>
          <p:cNvPr id="6149" name="Rectangle 5"/>
          <p:cNvSpPr>
            <a:spLocks noGrp="1" noChangeArrowheads="1"/>
          </p:cNvSpPr>
          <p:nvPr>
            <p:ph type="ftr" sz="quarter" idx="3"/>
          </p:nvPr>
        </p:nvSpPr>
        <p:spPr bwMode="auto">
          <a:xfrm>
            <a:off x="1371600" y="6553200"/>
            <a:ext cx="7162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a:latin typeface="Optima"/>
                <a:ea typeface="ＭＳ Ｐゴシック" charset="-128"/>
                <a:cs typeface="Optima"/>
              </a:defRPr>
            </a:lvl1pPr>
          </a:lstStyle>
          <a:p>
            <a:pPr>
              <a:defRPr/>
            </a:pPr>
            <a:endParaRPr lang="en-US" dirty="0"/>
          </a:p>
        </p:txBody>
      </p:sp>
      <p:sp>
        <p:nvSpPr>
          <p:cNvPr id="6150" name="Rectangle 6"/>
          <p:cNvSpPr>
            <a:spLocks noGrp="1" noChangeArrowheads="1"/>
          </p:cNvSpPr>
          <p:nvPr>
            <p:ph type="sldNum" sz="quarter" idx="4"/>
          </p:nvPr>
        </p:nvSpPr>
        <p:spPr bwMode="auto">
          <a:xfrm>
            <a:off x="8686800" y="6324600"/>
            <a:ext cx="457200" cy="533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100">
                <a:latin typeface="Optima" charset="0"/>
              </a:defRPr>
            </a:lvl1pPr>
          </a:lstStyle>
          <a:p>
            <a:fld id="{1F5F0CF5-87E9-9F46-AFE7-588EBE3749D2}" type="slidenum">
              <a:rPr lang="en-US" altLang="en-US"/>
              <a:pPr/>
              <a:t>‹#›</a:t>
            </a:fld>
            <a:endParaRPr lang="en-US" altLang="en-US" dirty="0"/>
          </a:p>
        </p:txBody>
      </p:sp>
      <p:sp>
        <p:nvSpPr>
          <p:cNvPr id="1031" name="Rectangle 17"/>
          <p:cNvSpPr>
            <a:spLocks noGrp="1" noChangeArrowheads="1"/>
          </p:cNvSpPr>
          <p:nvPr>
            <p:ph type="title"/>
          </p:nvPr>
        </p:nvSpPr>
        <p:spPr bwMode="auto">
          <a:xfrm>
            <a:off x="228600" y="228600"/>
            <a:ext cx="8610600" cy="7620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2" name="Rectangle 18"/>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33" name="Picture 32" descr="bar"/>
          <p:cNvPicPr>
            <a:picLocks noChangeAspect="1" noChangeArrowheads="1"/>
          </p:cNvPicPr>
          <p:nvPr/>
        </p:nvPicPr>
        <p:blipFill>
          <a:blip r:embed="rId1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2400" y="990600"/>
            <a:ext cx="8839200" cy="1206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1034" name="Picture 9" descr="bar"/>
          <p:cNvPicPr>
            <a:picLocks noChangeAspect="1" noChangeArrowheads="1"/>
          </p:cNvPicPr>
          <p:nvPr userDrawn="1"/>
        </p:nvPicPr>
        <p:blipFill>
          <a:blip r:embed="rId1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2400" y="990600"/>
            <a:ext cx="8839200" cy="1206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xStyles>
    <p:titleStyle>
      <a:lvl1pPr algn="ctr" rtl="0" eaLnBrk="0" fontAlgn="base" hangingPunct="0">
        <a:spcBef>
          <a:spcPct val="0"/>
        </a:spcBef>
        <a:spcAft>
          <a:spcPct val="0"/>
        </a:spcAft>
        <a:defRPr sz="3200" b="1">
          <a:solidFill>
            <a:schemeClr val="accent1"/>
          </a:solidFill>
          <a:latin typeface="Optima"/>
          <a:ea typeface="ＭＳ Ｐゴシック" charset="-128"/>
          <a:cs typeface="Optima"/>
        </a:defRPr>
      </a:lvl1pPr>
      <a:lvl2pPr algn="ctr" rtl="0" eaLnBrk="0" fontAlgn="base" hangingPunct="0">
        <a:spcBef>
          <a:spcPct val="0"/>
        </a:spcBef>
        <a:spcAft>
          <a:spcPct val="0"/>
        </a:spcAft>
        <a:defRPr sz="3200" b="1">
          <a:solidFill>
            <a:schemeClr val="accent1"/>
          </a:solidFill>
          <a:latin typeface="Optima" charset="0"/>
          <a:ea typeface="ＭＳ Ｐゴシック" charset="-128"/>
          <a:cs typeface="Optima" charset="0"/>
        </a:defRPr>
      </a:lvl2pPr>
      <a:lvl3pPr algn="ctr" rtl="0" eaLnBrk="0" fontAlgn="base" hangingPunct="0">
        <a:spcBef>
          <a:spcPct val="0"/>
        </a:spcBef>
        <a:spcAft>
          <a:spcPct val="0"/>
        </a:spcAft>
        <a:defRPr sz="3200" b="1">
          <a:solidFill>
            <a:schemeClr val="accent1"/>
          </a:solidFill>
          <a:latin typeface="Optima" charset="0"/>
          <a:ea typeface="ＭＳ Ｐゴシック" charset="-128"/>
          <a:cs typeface="Optima" charset="0"/>
        </a:defRPr>
      </a:lvl3pPr>
      <a:lvl4pPr algn="ctr" rtl="0" eaLnBrk="0" fontAlgn="base" hangingPunct="0">
        <a:spcBef>
          <a:spcPct val="0"/>
        </a:spcBef>
        <a:spcAft>
          <a:spcPct val="0"/>
        </a:spcAft>
        <a:defRPr sz="3200" b="1">
          <a:solidFill>
            <a:schemeClr val="accent1"/>
          </a:solidFill>
          <a:latin typeface="Optima" charset="0"/>
          <a:ea typeface="ＭＳ Ｐゴシック" charset="-128"/>
          <a:cs typeface="Optima" charset="0"/>
        </a:defRPr>
      </a:lvl4pPr>
      <a:lvl5pPr algn="ctr" rtl="0" eaLnBrk="0" fontAlgn="base" hangingPunct="0">
        <a:spcBef>
          <a:spcPct val="0"/>
        </a:spcBef>
        <a:spcAft>
          <a:spcPct val="0"/>
        </a:spcAft>
        <a:defRPr sz="3200" b="1">
          <a:solidFill>
            <a:schemeClr val="accent1"/>
          </a:solidFill>
          <a:latin typeface="Optima" charset="0"/>
          <a:ea typeface="ＭＳ Ｐゴシック" charset="-128"/>
          <a:cs typeface="Optima" charset="0"/>
        </a:defRPr>
      </a:lvl5pPr>
      <a:lvl6pPr marL="457200" algn="ctr" rtl="0" eaLnBrk="1" fontAlgn="base" hangingPunct="1">
        <a:spcBef>
          <a:spcPct val="0"/>
        </a:spcBef>
        <a:spcAft>
          <a:spcPct val="0"/>
        </a:spcAft>
        <a:defRPr sz="3200" b="1">
          <a:solidFill>
            <a:schemeClr val="accent1"/>
          </a:solidFill>
          <a:latin typeface="Lucida Grande" charset="0"/>
        </a:defRPr>
      </a:lvl6pPr>
      <a:lvl7pPr marL="914400" algn="ctr" rtl="0" eaLnBrk="1" fontAlgn="base" hangingPunct="1">
        <a:spcBef>
          <a:spcPct val="0"/>
        </a:spcBef>
        <a:spcAft>
          <a:spcPct val="0"/>
        </a:spcAft>
        <a:defRPr sz="3200" b="1">
          <a:solidFill>
            <a:schemeClr val="accent1"/>
          </a:solidFill>
          <a:latin typeface="Lucida Grande" charset="0"/>
        </a:defRPr>
      </a:lvl7pPr>
      <a:lvl8pPr marL="1371600" algn="ctr" rtl="0" eaLnBrk="1" fontAlgn="base" hangingPunct="1">
        <a:spcBef>
          <a:spcPct val="0"/>
        </a:spcBef>
        <a:spcAft>
          <a:spcPct val="0"/>
        </a:spcAft>
        <a:defRPr sz="3200" b="1">
          <a:solidFill>
            <a:schemeClr val="accent1"/>
          </a:solidFill>
          <a:latin typeface="Lucida Grande" charset="0"/>
        </a:defRPr>
      </a:lvl8pPr>
      <a:lvl9pPr marL="1828800" algn="ctr" rtl="0" eaLnBrk="1" fontAlgn="base" hangingPunct="1">
        <a:spcBef>
          <a:spcPct val="0"/>
        </a:spcBef>
        <a:spcAft>
          <a:spcPct val="0"/>
        </a:spcAft>
        <a:defRPr sz="3200" b="1">
          <a:solidFill>
            <a:schemeClr val="accent1"/>
          </a:solidFill>
          <a:latin typeface="Lucida Grande" charset="0"/>
        </a:defRPr>
      </a:lvl9pPr>
    </p:titleStyle>
    <p:bodyStyle>
      <a:lvl1pPr marL="342900" indent="-342900" algn="l" rtl="0" eaLnBrk="0" fontAlgn="base" hangingPunct="0">
        <a:spcBef>
          <a:spcPct val="20000"/>
        </a:spcBef>
        <a:spcAft>
          <a:spcPct val="0"/>
        </a:spcAft>
        <a:buClr>
          <a:schemeClr val="accent1"/>
        </a:buClr>
        <a:buFont typeface="Times" charset="0"/>
        <a:buChar char="•"/>
        <a:defRPr sz="2800">
          <a:solidFill>
            <a:schemeClr val="tx1"/>
          </a:solidFill>
          <a:latin typeface="Optima"/>
          <a:ea typeface="ＭＳ Ｐゴシック" charset="-128"/>
          <a:cs typeface="Optima"/>
        </a:defRPr>
      </a:lvl1pPr>
      <a:lvl2pPr marL="742950" indent="-285750" algn="l" rtl="0" eaLnBrk="0" fontAlgn="base" hangingPunct="0">
        <a:spcBef>
          <a:spcPct val="20000"/>
        </a:spcBef>
        <a:spcAft>
          <a:spcPct val="0"/>
        </a:spcAft>
        <a:buClr>
          <a:schemeClr val="accent1"/>
        </a:buClr>
        <a:buFont typeface="Times" charset="0"/>
        <a:buChar char="•"/>
        <a:defRPr sz="2400">
          <a:solidFill>
            <a:schemeClr val="tx1"/>
          </a:solidFill>
          <a:latin typeface="Optima"/>
          <a:ea typeface="ＭＳ Ｐゴシック" charset="-128"/>
          <a:cs typeface="Optima"/>
        </a:defRPr>
      </a:lvl2pPr>
      <a:lvl3pPr marL="1085850" indent="-228600" algn="l" rtl="0" eaLnBrk="0" fontAlgn="base" hangingPunct="0">
        <a:spcBef>
          <a:spcPct val="20000"/>
        </a:spcBef>
        <a:spcAft>
          <a:spcPct val="0"/>
        </a:spcAft>
        <a:buClr>
          <a:schemeClr val="accent1"/>
        </a:buClr>
        <a:buFont typeface="Times" charset="0"/>
        <a:buChar char="•"/>
        <a:defRPr sz="2000">
          <a:solidFill>
            <a:schemeClr val="tx1"/>
          </a:solidFill>
          <a:latin typeface="Optima"/>
          <a:ea typeface="ＭＳ Ｐゴシック" charset="-128"/>
          <a:cs typeface="Optima"/>
        </a:defRPr>
      </a:lvl3pPr>
      <a:lvl4pPr marL="1428750" indent="-228600" algn="l" rtl="0" eaLnBrk="0" fontAlgn="base" hangingPunct="0">
        <a:spcBef>
          <a:spcPct val="20000"/>
        </a:spcBef>
        <a:spcAft>
          <a:spcPct val="0"/>
        </a:spcAft>
        <a:buClr>
          <a:schemeClr val="accent1"/>
        </a:buClr>
        <a:buFont typeface="Times" charset="0"/>
        <a:buChar char="•"/>
        <a:defRPr>
          <a:solidFill>
            <a:schemeClr val="tx1"/>
          </a:solidFill>
          <a:latin typeface="Optima"/>
          <a:ea typeface="ＭＳ Ｐゴシック" charset="-128"/>
          <a:cs typeface="Optima"/>
        </a:defRPr>
      </a:lvl4pPr>
      <a:lvl5pPr marL="1771650" indent="-228600" algn="l" rtl="0" eaLnBrk="0" fontAlgn="base" hangingPunct="0">
        <a:spcBef>
          <a:spcPct val="20000"/>
        </a:spcBef>
        <a:spcAft>
          <a:spcPct val="0"/>
        </a:spcAft>
        <a:buClr>
          <a:schemeClr val="accent1"/>
        </a:buClr>
        <a:buFont typeface="Times" charset="0"/>
        <a:buChar char="•"/>
        <a:defRPr sz="1600">
          <a:solidFill>
            <a:schemeClr val="tx1"/>
          </a:solidFill>
          <a:latin typeface="Optima"/>
          <a:ea typeface="ＭＳ Ｐゴシック" charset="-128"/>
          <a:cs typeface="Optima"/>
        </a:defRPr>
      </a:lvl5pPr>
      <a:lvl6pPr marL="2228850" indent="-228600" algn="l" rtl="0" eaLnBrk="1" fontAlgn="base" hangingPunct="1">
        <a:spcBef>
          <a:spcPct val="20000"/>
        </a:spcBef>
        <a:spcAft>
          <a:spcPct val="0"/>
        </a:spcAft>
        <a:buClr>
          <a:schemeClr val="accent1"/>
        </a:buClr>
        <a:buFont typeface="Times" charset="0"/>
        <a:buChar char="•"/>
        <a:defRPr sz="1600">
          <a:solidFill>
            <a:schemeClr val="tx1"/>
          </a:solidFill>
          <a:latin typeface="+mn-lt"/>
          <a:ea typeface="ＭＳ Ｐゴシック" charset="-128"/>
        </a:defRPr>
      </a:lvl6pPr>
      <a:lvl7pPr marL="2686050" indent="-228600" algn="l" rtl="0" eaLnBrk="1" fontAlgn="base" hangingPunct="1">
        <a:spcBef>
          <a:spcPct val="20000"/>
        </a:spcBef>
        <a:spcAft>
          <a:spcPct val="0"/>
        </a:spcAft>
        <a:buClr>
          <a:schemeClr val="accent1"/>
        </a:buClr>
        <a:buFont typeface="Times" charset="0"/>
        <a:buChar char="•"/>
        <a:defRPr sz="1600">
          <a:solidFill>
            <a:schemeClr val="tx1"/>
          </a:solidFill>
          <a:latin typeface="+mn-lt"/>
          <a:ea typeface="ＭＳ Ｐゴシック" charset="-128"/>
        </a:defRPr>
      </a:lvl7pPr>
      <a:lvl8pPr marL="3143250" indent="-228600" algn="l" rtl="0" eaLnBrk="1" fontAlgn="base" hangingPunct="1">
        <a:spcBef>
          <a:spcPct val="20000"/>
        </a:spcBef>
        <a:spcAft>
          <a:spcPct val="0"/>
        </a:spcAft>
        <a:buClr>
          <a:schemeClr val="accent1"/>
        </a:buClr>
        <a:buFont typeface="Times" charset="0"/>
        <a:buChar char="•"/>
        <a:defRPr sz="1600">
          <a:solidFill>
            <a:schemeClr val="tx1"/>
          </a:solidFill>
          <a:latin typeface="+mn-lt"/>
          <a:ea typeface="ＭＳ Ｐゴシック" charset="-128"/>
        </a:defRPr>
      </a:lvl8pPr>
      <a:lvl9pPr marL="3600450" indent="-228600" algn="l" rtl="0" eaLnBrk="1" fontAlgn="base" hangingPunct="1">
        <a:spcBef>
          <a:spcPct val="20000"/>
        </a:spcBef>
        <a:spcAft>
          <a:spcPct val="0"/>
        </a:spcAft>
        <a:buClr>
          <a:schemeClr val="accent1"/>
        </a:buClr>
        <a:buFont typeface="Times" charset="0"/>
        <a:buChar char="•"/>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apan@txstate.edu"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Microsoft_Equation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Bill and Ted’s Excellent Adventure</a:t>
            </a:r>
          </a:p>
        </p:txBody>
      </p:sp>
      <p:sp>
        <p:nvSpPr>
          <p:cNvPr id="3" name="Content Placeholder 2"/>
          <p:cNvSpPr>
            <a:spLocks noGrp="1"/>
          </p:cNvSpPr>
          <p:nvPr>
            <p:ph idx="1"/>
          </p:nvPr>
        </p:nvSpPr>
        <p:spPr/>
        <p:txBody>
          <a:bodyPr/>
          <a:lstStyle/>
          <a:p>
            <a:r>
              <a:rPr lang="en-US" b="1" dirty="0" smtClean="0"/>
              <a:t>Ox: [Delivering a history report] Everything is different, but the same... things are more </a:t>
            </a:r>
            <a:r>
              <a:rPr lang="en-US" b="1" dirty="0" err="1" smtClean="0"/>
              <a:t>moderner</a:t>
            </a:r>
            <a:r>
              <a:rPr lang="en-US" b="1" smtClean="0"/>
              <a:t> than before... bigger, and yet smaller... it's computers... ...SAN DIMAS HIGH SCHOOL FOOTBALL RULES!</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Respect</a:t>
            </a:r>
            <a:endParaRPr lang="en-US" dirty="0"/>
          </a:p>
        </p:txBody>
      </p:sp>
      <p:sp>
        <p:nvSpPr>
          <p:cNvPr id="3" name="Content Placeholder 2"/>
          <p:cNvSpPr>
            <a:spLocks noGrp="1"/>
          </p:cNvSpPr>
          <p:nvPr>
            <p:ph idx="1"/>
          </p:nvPr>
        </p:nvSpPr>
        <p:spPr/>
        <p:txBody>
          <a:bodyPr/>
          <a:lstStyle/>
          <a:p>
            <a:r>
              <a:rPr lang="en-US" dirty="0" smtClean="0"/>
              <a:t>Everyone is paying to be here and should expect an environment that is conducive to learning!</a:t>
            </a:r>
          </a:p>
          <a:p>
            <a:r>
              <a:rPr lang="en-US" dirty="0" smtClean="0"/>
              <a:t>Please show respect for your fellow students.</a:t>
            </a:r>
          </a:p>
          <a:p>
            <a:r>
              <a:rPr lang="en-US" dirty="0" smtClean="0"/>
              <a:t>Please show me your respect.</a:t>
            </a:r>
          </a:p>
          <a:p>
            <a:r>
              <a:rPr lang="en-US" dirty="0" smtClean="0"/>
              <a:t>If your behavior, demeanor, clothing, or anything else is disrupting the class you will be asked to leave.  That simple. I have no problem calling the campus cops if needed for everyone to feel safe.</a:t>
            </a:r>
          </a:p>
          <a:p>
            <a:r>
              <a:rPr lang="en-US" sz="3200" dirty="0" smtClean="0"/>
              <a:t>That said, appropriate discussion is encouraged !  </a:t>
            </a:r>
          </a:p>
          <a:p>
            <a:pPr>
              <a:buNone/>
            </a:pPr>
            <a:endParaRPr lang="en-US" dirty="0" smtClean="0"/>
          </a:p>
          <a:p>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Phones and Computers</a:t>
            </a:r>
          </a:p>
        </p:txBody>
      </p:sp>
      <p:sp>
        <p:nvSpPr>
          <p:cNvPr id="3" name="Content Placeholder 2"/>
          <p:cNvSpPr>
            <a:spLocks noGrp="1"/>
          </p:cNvSpPr>
          <p:nvPr>
            <p:ph idx="1"/>
          </p:nvPr>
        </p:nvSpPr>
        <p:spPr/>
        <p:txBody>
          <a:bodyPr/>
          <a:lstStyle/>
          <a:p>
            <a:r>
              <a:rPr lang="en-US" dirty="0"/>
              <a:t>If you bother me or your fellow students with either I will have you stow them.</a:t>
            </a:r>
          </a:p>
          <a:p>
            <a:r>
              <a:rPr lang="en-US" dirty="0"/>
              <a:t>I do NOT WANT TO HEAR THEM MAKE ANY SOUNDS!</a:t>
            </a:r>
          </a:p>
          <a:p>
            <a:pPr>
              <a:buFont typeface="Arial"/>
              <a:buChar char="•"/>
            </a:pPr>
            <a:r>
              <a:rPr lang="en-US" dirty="0"/>
              <a:t>To be honest, I don’t like it when you are looking at your email or cat videos while I am talking.  Its really disrespectful, but along with not taking responsibility for bad behavior and tweeting ignorant comments all the time it has become a norm.  </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4" name="Content Placeholder 3"/>
          <p:cNvSpPr>
            <a:spLocks noGrp="1"/>
          </p:cNvSpPr>
          <p:nvPr>
            <p:ph idx="1"/>
          </p:nvPr>
        </p:nvSpPr>
        <p:spPr/>
        <p:txBody>
          <a:bodyPr/>
          <a:lstStyle/>
          <a:p>
            <a:r>
              <a:rPr lang="en-US" sz="2400" dirty="0"/>
              <a:t>You are all either Juniors or Seniors and I have very high expectations of you.  It is your responsibility to learn the material NOT mine to </a:t>
            </a:r>
            <a:r>
              <a:rPr lang="en-US" sz="2400" b="1" dirty="0"/>
              <a:t>make</a:t>
            </a:r>
            <a:r>
              <a:rPr lang="en-US" sz="2400" dirty="0"/>
              <a:t> you learn the material.</a:t>
            </a:r>
          </a:p>
          <a:p>
            <a:r>
              <a:rPr lang="en-US" sz="2400" dirty="0"/>
              <a:t>This material is not inherently difficult but it is very different from other classes you have taken and so it requires additional study and focus.</a:t>
            </a:r>
          </a:p>
          <a:p>
            <a:r>
              <a:rPr lang="en-US" sz="2400" dirty="0"/>
              <a:t>We are going to use an ebook for this class and you are all REQUIRED to have access to it.  There are no exceptions to this. </a:t>
            </a:r>
          </a:p>
          <a:p>
            <a:r>
              <a:rPr lang="en-US" sz="2400" dirty="0"/>
              <a:t>We are going to be using the ARMv8 architecture instead of MIPS.  Do you remember the DEC corporation? No?  Immensely important in its time but no one studies PDP architecture. Same with MIPS.  Fugettaboutit. </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Content Placeholder 4"/>
          <p:cNvSpPr>
            <a:spLocks noGrp="1"/>
          </p:cNvSpPr>
          <p:nvPr>
            <p:ph idx="1"/>
          </p:nvPr>
        </p:nvSpPr>
        <p:spPr/>
        <p:txBody>
          <a:bodyPr/>
          <a:lstStyle/>
          <a:p>
            <a:r>
              <a:rPr lang="en-US" sz="2400" dirty="0"/>
              <a:t>Your grade in this class will be composite of homework scores, points for working through the ebook material, test scores, and successful completion of three </a:t>
            </a:r>
            <a:r>
              <a:rPr lang="en-US" sz="2400" b="1" dirty="0"/>
              <a:t>team</a:t>
            </a:r>
            <a:r>
              <a:rPr lang="en-US" sz="2400" dirty="0"/>
              <a:t> coding projects as described in my email to you.</a:t>
            </a:r>
          </a:p>
          <a:p>
            <a:r>
              <a:rPr lang="en-US" sz="2400" dirty="0"/>
              <a:t>At last count there was 61 people in this section so although my preference is teams of two there will be one and only one team of three.  I will expect everyone to shoulder their share of the work on the projects and just as in a real job if this isn’t happening I expect to hear about it sooner than later and I will take corrective action. </a:t>
            </a:r>
          </a:p>
          <a:p>
            <a:r>
              <a:rPr lang="en-US" dirty="0"/>
              <a:t>More on this later.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altLang="en-US" dirty="0">
                <a:latin typeface="Optima" charset="0"/>
                <a:cs typeface="Optima" charset="0"/>
              </a:rPr>
              <a:t>Evaluation</a:t>
            </a:r>
          </a:p>
        </p:txBody>
      </p:sp>
      <p:sp>
        <p:nvSpPr>
          <p:cNvPr id="23554" name="Rectangle 3"/>
          <p:cNvSpPr>
            <a:spLocks noGrp="1" noChangeArrowheads="1"/>
          </p:cNvSpPr>
          <p:nvPr>
            <p:ph idx="1"/>
          </p:nvPr>
        </p:nvSpPr>
        <p:spPr>
          <a:xfrm>
            <a:off x="457200" y="1295400"/>
            <a:ext cx="8229600" cy="5029200"/>
          </a:xfrm>
        </p:spPr>
        <p:txBody>
          <a:bodyPr/>
          <a:lstStyle/>
          <a:p>
            <a:pPr eaLnBrk="1" hangingPunct="1">
              <a:defRPr/>
            </a:pPr>
            <a:r>
              <a:rPr lang="en-US" sz="2000" dirty="0">
                <a:latin typeface="Optima" charset="0"/>
                <a:ea typeface="ＭＳ Ｐゴシック" charset="0"/>
                <a:cs typeface="ＭＳ Ｐゴシック" charset="0"/>
              </a:rPr>
              <a:t>Homework             </a:t>
            </a:r>
            <a:r>
              <a:rPr lang="en-US" sz="2000" dirty="0" smtClean="0">
                <a:latin typeface="Optima" charset="0"/>
                <a:ea typeface="ＭＳ Ｐゴシック" charset="0"/>
                <a:cs typeface="ＭＳ Ｐゴシック" charset="0"/>
              </a:rPr>
              <a:t> 	10</a:t>
            </a:r>
            <a:r>
              <a:rPr lang="en-US" sz="2000" dirty="0">
                <a:latin typeface="Optima" charset="0"/>
                <a:ea typeface="ＭＳ Ｐゴシック" charset="0"/>
                <a:cs typeface="ＭＳ Ｐゴシック" charset="0"/>
              </a:rPr>
              <a:t>%</a:t>
            </a:r>
          </a:p>
          <a:p>
            <a:pPr eaLnBrk="1" hangingPunct="1">
              <a:defRPr/>
            </a:pPr>
            <a:r>
              <a:rPr lang="en-US" sz="2000" dirty="0">
                <a:latin typeface="Optima" charset="0"/>
                <a:ea typeface="ＭＳ Ｐゴシック" charset="0"/>
                <a:cs typeface="ＭＳ Ｐゴシック" charset="0"/>
              </a:rPr>
              <a:t>On line exercises	  7%</a:t>
            </a:r>
          </a:p>
          <a:p>
            <a:pPr eaLnBrk="1" hangingPunct="1">
              <a:defRPr/>
            </a:pPr>
            <a:r>
              <a:rPr lang="en-US" sz="2000" dirty="0">
                <a:latin typeface="Optima" charset="0"/>
                <a:ea typeface="ＭＳ Ｐゴシック" charset="0"/>
                <a:cs typeface="ＭＳ Ｐゴシック" charset="0"/>
              </a:rPr>
              <a:t>Projects                     	21%</a:t>
            </a:r>
          </a:p>
          <a:p>
            <a:pPr eaLnBrk="1" hangingPunct="1">
              <a:defRPr/>
            </a:pPr>
            <a:r>
              <a:rPr lang="en-US" sz="2000" dirty="0" smtClean="0">
                <a:latin typeface="Optima" charset="0"/>
                <a:ea typeface="ＭＳ Ｐゴシック" charset="0"/>
                <a:cs typeface="ＭＳ Ｐゴシック" charset="0"/>
              </a:rPr>
              <a:t>Exam  </a:t>
            </a:r>
            <a:r>
              <a:rPr lang="en-US" sz="2000" dirty="0">
                <a:latin typeface="Optima" charset="0"/>
                <a:ea typeface="ＭＳ Ｐゴシック" charset="0"/>
                <a:cs typeface="ＭＳ Ｐゴシック" charset="0"/>
              </a:rPr>
              <a:t>1               </a:t>
            </a:r>
            <a:r>
              <a:rPr lang="en-US" sz="2000" dirty="0" smtClean="0">
                <a:latin typeface="Optima" charset="0"/>
                <a:ea typeface="ＭＳ Ｐゴシック" charset="0"/>
                <a:cs typeface="ＭＳ Ｐゴシック" charset="0"/>
              </a:rPr>
              <a:t>   	21%</a:t>
            </a:r>
            <a:endParaRPr lang="en-US" sz="2000" dirty="0">
              <a:latin typeface="Optima" charset="0"/>
              <a:ea typeface="ＭＳ Ｐゴシック" charset="0"/>
              <a:cs typeface="ＭＳ Ｐゴシック" charset="0"/>
            </a:endParaRPr>
          </a:p>
          <a:p>
            <a:pPr eaLnBrk="1" hangingPunct="1">
              <a:defRPr/>
            </a:pPr>
            <a:r>
              <a:rPr lang="en-US" sz="2000" dirty="0" smtClean="0">
                <a:latin typeface="Optima" charset="0"/>
                <a:ea typeface="ＭＳ Ｐゴシック" charset="0"/>
                <a:cs typeface="ＭＳ Ｐゴシック" charset="0"/>
              </a:rPr>
              <a:t>Exam  </a:t>
            </a:r>
            <a:r>
              <a:rPr lang="en-US" sz="2000" dirty="0">
                <a:latin typeface="Optima" charset="0"/>
                <a:ea typeface="ＭＳ Ｐゴシック" charset="0"/>
                <a:cs typeface="ＭＳ Ｐゴシック" charset="0"/>
              </a:rPr>
              <a:t>2               </a:t>
            </a:r>
            <a:r>
              <a:rPr lang="en-US" sz="2000" dirty="0" smtClean="0">
                <a:latin typeface="Optima" charset="0"/>
                <a:ea typeface="ＭＳ Ｐゴシック" charset="0"/>
                <a:cs typeface="ＭＳ Ｐゴシック" charset="0"/>
              </a:rPr>
              <a:t>    	21%</a:t>
            </a:r>
            <a:endParaRPr lang="en-US" sz="2000" dirty="0">
              <a:latin typeface="Optima" charset="0"/>
              <a:ea typeface="ＭＳ Ｐゴシック" charset="0"/>
              <a:cs typeface="ＭＳ Ｐゴシック" charset="0"/>
            </a:endParaRPr>
          </a:p>
          <a:p>
            <a:pPr eaLnBrk="1" hangingPunct="1">
              <a:defRPr/>
            </a:pPr>
            <a:r>
              <a:rPr lang="en-US" sz="2000" dirty="0">
                <a:latin typeface="Optima" charset="0"/>
                <a:ea typeface="ＭＳ Ｐゴシック" charset="0"/>
                <a:cs typeface="ＭＳ Ｐゴシック" charset="0"/>
              </a:rPr>
              <a:t>Final                        	20%</a:t>
            </a:r>
          </a:p>
          <a:p>
            <a:pPr eaLnBrk="1" hangingPunct="1">
              <a:defRPr/>
            </a:pPr>
            <a:endParaRPr lang="en-US" sz="2000" dirty="0">
              <a:latin typeface="Optima" charset="0"/>
              <a:ea typeface="ＭＳ Ｐゴシック" charset="0"/>
              <a:cs typeface="ＭＳ Ｐゴシック" charset="0"/>
            </a:endParaRPr>
          </a:p>
          <a:p>
            <a:pPr eaLnBrk="1" hangingPunct="1">
              <a:defRPr/>
            </a:pPr>
            <a:r>
              <a:rPr lang="en-US" sz="2000" dirty="0">
                <a:latin typeface="Optima" charset="0"/>
                <a:ea typeface="ＭＳ Ｐゴシック" charset="0"/>
                <a:cs typeface="ＭＳ Ｐゴシック" charset="0"/>
              </a:rPr>
              <a:t>Projects</a:t>
            </a:r>
            <a:endParaRPr lang="en-US" sz="2000" dirty="0" smtClean="0">
              <a:latin typeface="Optima" charset="0"/>
              <a:ea typeface="ＭＳ Ｐゴシック" charset="0"/>
              <a:cs typeface="ＭＳ Ｐゴシック" charset="0"/>
            </a:endParaRPr>
          </a:p>
          <a:p>
            <a:pPr lvl="1" eaLnBrk="1" hangingPunct="1">
              <a:defRPr/>
            </a:pPr>
            <a:r>
              <a:rPr lang="en-US" sz="1800" dirty="0" smtClean="0">
                <a:latin typeface="Optima" charset="0"/>
                <a:ea typeface="ＭＳ Ｐゴシック" charset="0"/>
                <a:cs typeface="ＭＳ Ｐゴシック" charset="0"/>
              </a:rPr>
              <a:t>Part 1 		4% </a:t>
            </a:r>
          </a:p>
          <a:p>
            <a:pPr lvl="1" eaLnBrk="1" hangingPunct="1">
              <a:defRPr/>
            </a:pPr>
            <a:r>
              <a:rPr lang="en-US" sz="1800" dirty="0" smtClean="0">
                <a:latin typeface="Optima" charset="0"/>
                <a:ea typeface="ＭＳ Ｐゴシック" charset="0"/>
                <a:cs typeface="ＭＳ Ｐゴシック" charset="0"/>
              </a:rPr>
              <a:t>Part 2		9%</a:t>
            </a:r>
          </a:p>
          <a:p>
            <a:pPr lvl="1" eaLnBrk="1" hangingPunct="1">
              <a:defRPr/>
            </a:pPr>
            <a:r>
              <a:rPr lang="en-US" sz="1800" dirty="0" smtClean="0">
                <a:latin typeface="Optima" charset="0"/>
                <a:ea typeface="ＭＳ Ｐゴシック" charset="0"/>
                <a:cs typeface="ＭＳ Ｐゴシック" charset="0"/>
              </a:rPr>
              <a:t>Part 3		8% </a:t>
            </a:r>
          </a:p>
          <a:p>
            <a:pPr lvl="1" eaLnBrk="1" hangingPunct="1">
              <a:buNone/>
              <a:defRPr/>
            </a:pPr>
            <a:endParaRPr lang="en-US" sz="1800" dirty="0" smtClean="0">
              <a:latin typeface="Optima" charset="0"/>
              <a:ea typeface="ＭＳ Ｐゴシック" charset="0"/>
              <a:cs typeface="ＭＳ Ｐゴシック" charset="0"/>
            </a:endParaRPr>
          </a:p>
          <a:p>
            <a:pPr lvl="1" eaLnBrk="1" hangingPunct="1">
              <a:defRPr/>
            </a:pPr>
            <a:endParaRPr lang="en-US" sz="1800" dirty="0">
              <a:latin typeface="Optima" charset="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a:t>
            </a:r>
          </a:p>
        </p:txBody>
      </p:sp>
      <p:sp>
        <p:nvSpPr>
          <p:cNvPr id="3" name="Content Placeholder 2"/>
          <p:cNvSpPr>
            <a:spLocks noGrp="1"/>
          </p:cNvSpPr>
          <p:nvPr>
            <p:ph idx="1"/>
          </p:nvPr>
        </p:nvSpPr>
        <p:spPr/>
        <p:txBody>
          <a:bodyPr/>
          <a:lstStyle/>
          <a:p>
            <a:r>
              <a:rPr lang="en-US" dirty="0"/>
              <a:t>Will be using Python 2.7</a:t>
            </a:r>
          </a:p>
          <a:p>
            <a:r>
              <a:rPr lang="en-US" dirty="0"/>
              <a:t>Install </a:t>
            </a:r>
            <a:r>
              <a:rPr lang="en-US" dirty="0" err="1"/>
              <a:t>jetBrains</a:t>
            </a:r>
            <a:r>
              <a:rPr lang="en-US"/>
              <a:t> PyCharm please.</a:t>
            </a:r>
          </a:p>
          <a:p>
            <a:r>
              <a:rPr lang="en-US"/>
              <a:t>Use the debugger!</a:t>
            </a:r>
          </a:p>
          <a:p>
            <a:pPr lvl="1"/>
            <a:r>
              <a:rPr lang="en-US"/>
              <a:t>I will do a short lecture on this soon.</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a:t>
            </a:r>
          </a:p>
        </p:txBody>
      </p:sp>
      <p:sp>
        <p:nvSpPr>
          <p:cNvPr id="4" name="Content Placeholder 3"/>
          <p:cNvSpPr>
            <a:spLocks noGrp="1"/>
          </p:cNvSpPr>
          <p:nvPr>
            <p:ph idx="1"/>
          </p:nvPr>
        </p:nvSpPr>
        <p:spPr/>
        <p:txBody>
          <a:bodyPr/>
          <a:lstStyle/>
          <a:p>
            <a:r>
              <a:rPr lang="en-US"/>
              <a:t>I am frequently on line at night and if I get emails I will answer them if possible.</a:t>
            </a:r>
          </a:p>
          <a:p>
            <a:r>
              <a:rPr lang="en-US"/>
              <a:t>As the semester progresses I often find that I am spending a lot of time helping you debug your code.  That’s perfectly fine and I am happy to do it as long as you have tried.  If you have coding issues lets talk.  Do not wait until its due!  Think of it like a real job.</a:t>
            </a:r>
          </a:p>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noFill/>
        </p:spPr>
        <p:txBody>
          <a:bodyPr lIns="90488" tIns="44450" rIns="90488" bIns="44450"/>
          <a:lstStyle/>
          <a:p>
            <a:r>
              <a:rPr lang="en-US" altLang="en-US">
                <a:latin typeface="Optima" charset="0"/>
                <a:cs typeface="Optima" charset="0"/>
              </a:rPr>
              <a:t>Course Goals</a:t>
            </a:r>
          </a:p>
        </p:txBody>
      </p:sp>
      <p:sp>
        <p:nvSpPr>
          <p:cNvPr id="58370" name="Rectangle 3"/>
          <p:cNvSpPr>
            <a:spLocks noGrp="1" noChangeArrowheads="1"/>
          </p:cNvSpPr>
          <p:nvPr>
            <p:ph idx="1"/>
          </p:nvPr>
        </p:nvSpPr>
        <p:spPr/>
        <p:txBody>
          <a:bodyPr lIns="90488" tIns="44450" rIns="90488" bIns="44450"/>
          <a:lstStyle/>
          <a:p>
            <a:r>
              <a:rPr lang="en-US" altLang="en-US" sz="2400" dirty="0">
                <a:latin typeface="Optima" charset="0"/>
                <a:cs typeface="Optima" charset="0"/>
              </a:rPr>
              <a:t>Understand the organization of hardware components </a:t>
            </a:r>
          </a:p>
          <a:p>
            <a:r>
              <a:rPr lang="en-US" altLang="en-US" sz="2400" dirty="0">
                <a:latin typeface="Optima" charset="0"/>
                <a:cs typeface="Optima" charset="0"/>
              </a:rPr>
              <a:t>Understand the interactions of hardware and </a:t>
            </a:r>
            <a:r>
              <a:rPr lang="en-US" altLang="en-US" sz="2400" dirty="0" smtClean="0">
                <a:latin typeface="Optima" charset="0"/>
                <a:cs typeface="Optima" charset="0"/>
              </a:rPr>
              <a:t>software</a:t>
            </a:r>
          </a:p>
          <a:p>
            <a:r>
              <a:rPr lang="en-US" altLang="en-US" sz="2400" dirty="0" smtClean="0">
                <a:latin typeface="Optima" charset="0"/>
                <a:cs typeface="Optima" charset="0"/>
              </a:rPr>
              <a:t>Understand the interactions of “software” at various levels </a:t>
            </a:r>
            <a:endParaRPr lang="en-US" altLang="en-US" sz="2400" dirty="0">
              <a:latin typeface="Optima" charset="0"/>
              <a:cs typeface="Optima" charset="0"/>
            </a:endParaRPr>
          </a:p>
          <a:p>
            <a:r>
              <a:rPr lang="en-US" altLang="en-US" sz="2400" dirty="0">
                <a:latin typeface="Optima" charset="0"/>
                <a:cs typeface="Optima" charset="0"/>
              </a:rPr>
              <a:t>Be able to measure and evaluate </a:t>
            </a:r>
            <a:r>
              <a:rPr lang="en-US" altLang="en-US" sz="2400">
                <a:latin typeface="Optima" charset="0"/>
                <a:cs typeface="Optima" charset="0"/>
              </a:rPr>
              <a:t>systems</a:t>
            </a:r>
            <a:endParaRPr lang="en-US" altLang="en-US" sz="2400" smtClean="0">
              <a:latin typeface="Optima" charset="0"/>
              <a:cs typeface="Optima" charset="0"/>
            </a:endParaRPr>
          </a:p>
          <a:p>
            <a:pPr>
              <a:buFontTx/>
              <a:buNone/>
            </a:pPr>
            <a:endParaRPr lang="en-US" altLang="en-US" sz="2400" dirty="0">
              <a:latin typeface="Optima" charset="0"/>
              <a:cs typeface="Optima"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Goals</a:t>
            </a:r>
          </a:p>
        </p:txBody>
      </p:sp>
      <p:sp>
        <p:nvSpPr>
          <p:cNvPr id="3" name="Content Placeholder 2"/>
          <p:cNvSpPr>
            <a:spLocks noGrp="1"/>
          </p:cNvSpPr>
          <p:nvPr>
            <p:ph idx="1"/>
          </p:nvPr>
        </p:nvSpPr>
        <p:spPr/>
        <p:txBody>
          <a:bodyPr/>
          <a:lstStyle/>
          <a:p>
            <a:r>
              <a:rPr lang="en-US" sz="2400" dirty="0"/>
              <a:t>Of course I would like you to master the material.</a:t>
            </a:r>
          </a:p>
          <a:p>
            <a:r>
              <a:rPr lang="en-US" sz="2400" dirty="0"/>
              <a:t>I want you to have the experience of learning a language you might not know well or at all and apply it to a reasonably complex project in a compressed time frame.  This is exactly what will happen to many of you on your first job.</a:t>
            </a:r>
          </a:p>
          <a:p>
            <a:r>
              <a:rPr lang="en-US" sz="2400" dirty="0"/>
              <a:t>I want you to be able to put these projects on your resumes because they are worthy of it as you shall see.  I want you to put ARM experience on your resume.</a:t>
            </a:r>
          </a:p>
          <a:p>
            <a:r>
              <a:rPr lang="en-US" sz="2400" dirty="0"/>
              <a:t>I would like you all to be challenged and have fun.</a:t>
            </a:r>
          </a:p>
          <a:p>
            <a:r>
              <a:rPr lang="en-US" sz="2400" dirty="0"/>
              <a:t>I really want you all to get great jobs and be completely successful and hire more Texas State Grads </a:t>
            </a:r>
            <a:r>
              <a:rPr lang="en-US" sz="2400" dirty="0">
                <a:sym typeface="Wingdings"/>
              </a:rPr>
              <a:t></a:t>
            </a:r>
            <a:endParaRPr lang="en-US" sz="2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Attendance</a:t>
            </a:r>
          </a:p>
        </p:txBody>
      </p:sp>
      <p:sp>
        <p:nvSpPr>
          <p:cNvPr id="3" name="Content Placeholder 2"/>
          <p:cNvSpPr>
            <a:spLocks noGrp="1"/>
          </p:cNvSpPr>
          <p:nvPr>
            <p:ph idx="1"/>
          </p:nvPr>
        </p:nvSpPr>
        <p:spPr/>
        <p:txBody>
          <a:bodyPr/>
          <a:lstStyle/>
          <a:p>
            <a:r>
              <a:rPr lang="en-US" dirty="0"/>
              <a:t>You need to be here since I will be expanding on the material in the ebook not just repeating it.</a:t>
            </a:r>
          </a:p>
          <a:p>
            <a:r>
              <a:rPr lang="en-US" dirty="0"/>
              <a:t>That said, if you don’t want to come to class its your funeral.</a:t>
            </a:r>
          </a:p>
          <a:p>
            <a:r>
              <a:rPr lang="en-US" dirty="0"/>
              <a:t>I will be taking attendance via the TRACS app every session.  No credit but if your grade is close I will absolutely factor it in.</a:t>
            </a:r>
          </a:p>
          <a:p>
            <a:r>
              <a:rPr lang="en-US" dirty="0"/>
              <a:t>I frequently make changes and announcements at the start of class. If you were not here to hear and miss something, well, too bad.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685800" y="1261140"/>
            <a:ext cx="7772400" cy="990600"/>
          </a:xfrm>
        </p:spPr>
        <p:txBody>
          <a:bodyPr/>
          <a:lstStyle/>
          <a:p>
            <a:pPr eaLnBrk="1" hangingPunct="1"/>
            <a:r>
              <a:rPr lang="en-US" altLang="en-US" dirty="0">
                <a:latin typeface="Optima" charset="0"/>
                <a:cs typeface="Optima" charset="0"/>
              </a:rPr>
              <a:t>Introduction </a:t>
            </a:r>
            <a:br>
              <a:rPr lang="en-US" altLang="en-US" dirty="0">
                <a:latin typeface="Optima" charset="0"/>
                <a:cs typeface="Optima" charset="0"/>
              </a:rPr>
            </a:br>
            <a:endParaRPr lang="en-US" altLang="en-US" dirty="0">
              <a:latin typeface="Optima" charset="0"/>
              <a:cs typeface="Optima" charset="0"/>
            </a:endParaRPr>
          </a:p>
        </p:txBody>
      </p:sp>
      <p:sp>
        <p:nvSpPr>
          <p:cNvPr id="14338" name="Rectangle 3"/>
          <p:cNvSpPr>
            <a:spLocks noGrp="1" noChangeArrowheads="1"/>
          </p:cNvSpPr>
          <p:nvPr>
            <p:ph type="subTitle" idx="1"/>
          </p:nvPr>
        </p:nvSpPr>
        <p:spPr>
          <a:xfrm>
            <a:off x="1371600" y="3505200"/>
            <a:ext cx="6400800" cy="1752600"/>
          </a:xfrm>
        </p:spPr>
        <p:txBody>
          <a:bodyPr/>
          <a:lstStyle/>
          <a:p>
            <a:pPr eaLnBrk="1" hangingPunct="1"/>
            <a:r>
              <a:rPr lang="en-US" altLang="en-US" sz="2000" dirty="0">
                <a:latin typeface="Optima" charset="0"/>
                <a:cs typeface="Optima" charset="0"/>
              </a:rPr>
              <a:t>CS 3339</a:t>
            </a:r>
          </a:p>
          <a:p>
            <a:pPr eaLnBrk="1" hangingPunct="1"/>
            <a:r>
              <a:rPr lang="en-US" altLang="en-US" sz="2000" dirty="0">
                <a:latin typeface="Optima" charset="0"/>
                <a:cs typeface="Optima" charset="0"/>
              </a:rPr>
              <a:t>Lecture 1</a:t>
            </a:r>
            <a:endParaRPr lang="en-US" altLang="en-US" sz="2000" dirty="0" smtClean="0">
              <a:latin typeface="Optima" charset="0"/>
              <a:cs typeface="Optima" charset="0"/>
            </a:endParaRPr>
          </a:p>
          <a:p>
            <a:pPr eaLnBrk="1" hangingPunct="1"/>
            <a:r>
              <a:rPr lang="en-US" altLang="en-US" sz="2000" dirty="0" smtClean="0">
                <a:latin typeface="Optima" charset="0"/>
                <a:cs typeface="Optima" charset="0"/>
              </a:rPr>
              <a:t>Greg LaKomski</a:t>
            </a:r>
          </a:p>
          <a:p>
            <a:pPr eaLnBrk="1" hangingPunct="1"/>
            <a:r>
              <a:rPr lang="en-US" altLang="en-US" sz="2000" dirty="0" smtClean="0">
                <a:latin typeface="Optima" charset="0"/>
                <a:cs typeface="Optima" charset="0"/>
              </a:rPr>
              <a:t>Texas State University</a:t>
            </a:r>
          </a:p>
          <a:p>
            <a:pPr eaLnBrk="1" hangingPunct="1"/>
            <a:endParaRPr lang="en-US" altLang="en-US" sz="2400" dirty="0" smtClean="0">
              <a:latin typeface="Optima" charset="0"/>
              <a:cs typeface="Optima" charset="0"/>
            </a:endParaRPr>
          </a:p>
          <a:p>
            <a:pPr eaLnBrk="1" hangingPunct="1"/>
            <a:r>
              <a:rPr lang="en-US" altLang="en-US" sz="2000" dirty="0" smtClean="0">
                <a:latin typeface="Optima" charset="0"/>
                <a:cs typeface="Optima" charset="0"/>
              </a:rPr>
              <a:t>Fall 2018</a:t>
            </a:r>
            <a:endParaRPr lang="en-US" altLang="en-US" sz="2000" dirty="0">
              <a:latin typeface="Optima" charset="0"/>
              <a:cs typeface="Optima"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Content Placeholder 2"/>
          <p:cNvSpPr>
            <a:spLocks noGrp="1"/>
          </p:cNvSpPr>
          <p:nvPr>
            <p:ph idx="1"/>
          </p:nvPr>
        </p:nvSpPr>
        <p:spPr/>
        <p:txBody>
          <a:bodyPr/>
          <a:lstStyle/>
          <a:p>
            <a:r>
              <a:rPr lang="en-US" dirty="0"/>
              <a:t>Posted on TRACS</a:t>
            </a:r>
          </a:p>
          <a:p>
            <a:r>
              <a:rPr lang="en-US" dirty="0"/>
              <a:t>Will undergo some revision based on facts on the ground</a:t>
            </a:r>
          </a:p>
          <a:p>
            <a:r>
              <a:rPr lang="en-US" dirty="0"/>
              <a:t>I will try NOT to change test dates unless absolutely required</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Syllabus</a:t>
            </a:r>
          </a:p>
        </p:txBody>
      </p:sp>
      <p:sp>
        <p:nvSpPr>
          <p:cNvPr id="3" name="Content Placeholder 2"/>
          <p:cNvSpPr>
            <a:spLocks noGrp="1"/>
          </p:cNvSpPr>
          <p:nvPr>
            <p:ph idx="1"/>
          </p:nvPr>
        </p:nvSpPr>
        <p:spPr/>
        <p:txBody>
          <a:bodyPr/>
          <a:lstStyle/>
          <a:p>
            <a:r>
              <a:rPr lang="en-US"/>
              <a:t>Posted on TRACS.  Summarizes everthing I just said. It is subject to change as is the schedule.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Questions?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10016" y="1219200"/>
            <a:ext cx="8229600" cy="5105400"/>
          </a:xfrm>
        </p:spPr>
        <p:txBody>
          <a:bodyPr/>
          <a:lstStyle/>
          <a:p>
            <a:pPr algn="ctr">
              <a:buNone/>
            </a:pPr>
            <a:r>
              <a:rPr lang="en-US" sz="4800"/>
              <a:t>ENGAGE BRAIN PLEASE!</a:t>
            </a:r>
          </a:p>
          <a:p>
            <a:pPr algn="ctr">
              <a:buNone/>
            </a:pPr>
            <a:endParaRPr lang="en-US" sz="4800"/>
          </a:p>
          <a:p>
            <a:pPr algn="ctr">
              <a:buNone/>
            </a:pPr>
            <a:r>
              <a:rPr lang="en-US" sz="4800"/>
              <a:t>Lets Get Started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Screen Shot 2018-08-27 at 6.02.53 AM.png"/>
          <p:cNvPicPr>
            <a:picLocks noChangeAspect="1"/>
          </p:cNvPicPr>
          <p:nvPr/>
        </p:nvPicPr>
        <p:blipFill>
          <a:blip r:embed="rId2"/>
          <a:stretch>
            <a:fillRect/>
          </a:stretch>
        </p:blipFill>
        <p:spPr>
          <a:xfrm>
            <a:off x="0" y="453754"/>
            <a:ext cx="9144000" cy="595049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altLang="en-US" dirty="0">
                <a:latin typeface="Optima" charset="0"/>
                <a:cs typeface="Optima" charset="0"/>
              </a:rPr>
              <a:t>What Is Computer Architecture?</a:t>
            </a:r>
          </a:p>
        </p:txBody>
      </p:sp>
      <p:sp>
        <p:nvSpPr>
          <p:cNvPr id="33794" name="Content Placeholder 2"/>
          <p:cNvSpPr>
            <a:spLocks noGrp="1"/>
          </p:cNvSpPr>
          <p:nvPr>
            <p:ph idx="1"/>
          </p:nvPr>
        </p:nvSpPr>
        <p:spPr>
          <a:xfrm>
            <a:off x="457200" y="1295400"/>
            <a:ext cx="8229600" cy="1752600"/>
          </a:xfrm>
        </p:spPr>
        <p:txBody>
          <a:bodyPr/>
          <a:lstStyle/>
          <a:p>
            <a:pPr>
              <a:buFont typeface="Times" charset="0"/>
              <a:buNone/>
            </a:pPr>
            <a:r>
              <a:rPr lang="en-US" altLang="ja-JP" sz="2400" dirty="0">
                <a:latin typeface="Optima" charset="0"/>
                <a:cs typeface="Optima" charset="0"/>
              </a:rPr>
              <a:t>Computer architecture is the conceptual design and</a:t>
            </a:r>
          </a:p>
          <a:p>
            <a:pPr>
              <a:buFont typeface="Times" charset="0"/>
              <a:buNone/>
            </a:pPr>
            <a:r>
              <a:rPr lang="en-US" altLang="ja-JP" sz="2400" dirty="0">
                <a:latin typeface="Optima" charset="0"/>
                <a:cs typeface="Optima" charset="0"/>
              </a:rPr>
              <a:t>fundamental operational structure of a computer system</a:t>
            </a:r>
            <a:endParaRPr lang="en-US" altLang="ja-JP" sz="3200" dirty="0">
              <a:latin typeface="Optima" charset="0"/>
              <a:cs typeface="Optima" charset="0"/>
            </a:endParaRPr>
          </a:p>
          <a:p>
            <a:pPr algn="r">
              <a:buFont typeface="Times" charset="0"/>
              <a:buNone/>
            </a:pPr>
            <a:r>
              <a:rPr lang="en-US" altLang="en-US" dirty="0">
                <a:latin typeface="Optima" charset="0"/>
                <a:cs typeface="Optima" charset="0"/>
              </a:rPr>
              <a:t>- </a:t>
            </a:r>
            <a:r>
              <a:rPr lang="en-US" altLang="en-US" dirty="0" err="1">
                <a:latin typeface="Optima" charset="0"/>
                <a:cs typeface="Optima" charset="0"/>
              </a:rPr>
              <a:t>wikipedia</a:t>
            </a:r>
            <a:endParaRPr lang="en-US" altLang="en-US" dirty="0">
              <a:latin typeface="Optima" charset="0"/>
              <a:cs typeface="Optima" charset="0"/>
            </a:endParaRPr>
          </a:p>
          <a:p>
            <a:endParaRPr lang="en-US" altLang="en-US" sz="3200" dirty="0">
              <a:latin typeface="Optima" charset="0"/>
              <a:cs typeface="Optima" charset="0"/>
            </a:endParaRPr>
          </a:p>
          <a:p>
            <a:endParaRPr lang="en-US" altLang="en-US" sz="3200" dirty="0">
              <a:latin typeface="Optima" charset="0"/>
              <a:cs typeface="Optima" charset="0"/>
            </a:endParaRPr>
          </a:p>
        </p:txBody>
      </p:sp>
      <p:sp>
        <p:nvSpPr>
          <p:cNvPr id="4" name="Rectangle 3"/>
          <p:cNvSpPr>
            <a:spLocks noChangeArrowheads="1"/>
          </p:cNvSpPr>
          <p:nvPr/>
        </p:nvSpPr>
        <p:spPr bwMode="auto">
          <a:xfrm>
            <a:off x="457200" y="3733800"/>
            <a:ext cx="6553200" cy="19383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ja-JP">
                <a:latin typeface="Optima" charset="0"/>
              </a:rPr>
              <a:t>Computer architecture, like other architecture, is the art of determining the needs of the user of a structure and then designing to meet those needs as effectively as possible within economic and technological constraints</a:t>
            </a:r>
          </a:p>
        </p:txBody>
      </p:sp>
      <p:sp>
        <p:nvSpPr>
          <p:cNvPr id="10" name="Oval 9"/>
          <p:cNvSpPr>
            <a:spLocks noChangeArrowheads="1"/>
          </p:cNvSpPr>
          <p:nvPr/>
        </p:nvSpPr>
        <p:spPr bwMode="auto">
          <a:xfrm>
            <a:off x="1676400" y="4114800"/>
            <a:ext cx="4572000" cy="609600"/>
          </a:xfrm>
          <a:prstGeom prst="ellipse">
            <a:avLst/>
          </a:prstGeom>
          <a:noFill/>
          <a:ln w="28575">
            <a:solidFill>
              <a:srgbClr val="FF0000"/>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 name="Oval 12"/>
          <p:cNvSpPr>
            <a:spLocks noChangeArrowheads="1"/>
          </p:cNvSpPr>
          <p:nvPr/>
        </p:nvSpPr>
        <p:spPr bwMode="auto">
          <a:xfrm>
            <a:off x="457200" y="5181600"/>
            <a:ext cx="4343400" cy="609600"/>
          </a:xfrm>
          <a:prstGeom prst="ellipse">
            <a:avLst/>
          </a:prstGeom>
          <a:noFill/>
          <a:ln w="28575">
            <a:solidFill>
              <a:srgbClr val="FF0000"/>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pic>
        <p:nvPicPr>
          <p:cNvPr id="33798" name="Picture 1" descr="brooks.jpg"/>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086600" y="3429000"/>
            <a:ext cx="1528763" cy="22415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3" name="Rectangle 2"/>
          <p:cNvSpPr>
            <a:spLocks noChangeArrowheads="1"/>
          </p:cNvSpPr>
          <p:nvPr/>
        </p:nvSpPr>
        <p:spPr bwMode="auto">
          <a:xfrm>
            <a:off x="1157715" y="5943600"/>
            <a:ext cx="5730468" cy="46166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buFont typeface="Times" charset="0"/>
              <a:buNone/>
            </a:pPr>
            <a:r>
              <a:rPr lang="en-US" altLang="en-US" dirty="0">
                <a:latin typeface="Optima" charset="0"/>
              </a:rPr>
              <a:t>- Fred </a:t>
            </a:r>
            <a:r>
              <a:rPr lang="en-US" altLang="en-US" dirty="0" smtClean="0">
                <a:latin typeface="Optima" charset="0"/>
              </a:rPr>
              <a:t>Brooks – IBM , Turing Award 1999</a:t>
            </a:r>
            <a:endParaRPr lang="en-US" altLang="en-US" dirty="0">
              <a:latin typeface="Optima"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3" grpId="0" animBg="1"/>
      <p:bldP spid="3" grpId="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1136650" y="228600"/>
            <a:ext cx="6869113" cy="555625"/>
          </a:xfrm>
        </p:spPr>
        <p:txBody>
          <a:bodyPr/>
          <a:lstStyle/>
          <a:p>
            <a:r>
              <a:rPr lang="en-US" altLang="en-US">
                <a:latin typeface="Optima" charset="0"/>
                <a:cs typeface="Optima" charset="0"/>
              </a:rPr>
              <a:t>What is Computer Architecture?</a:t>
            </a:r>
          </a:p>
        </p:txBody>
      </p:sp>
      <p:sp>
        <p:nvSpPr>
          <p:cNvPr id="34818" name="Text Box 7"/>
          <p:cNvSpPr txBox="1">
            <a:spLocks noChangeArrowheads="1"/>
          </p:cNvSpPr>
          <p:nvPr/>
        </p:nvSpPr>
        <p:spPr bwMode="auto">
          <a:xfrm>
            <a:off x="4562475" y="3100388"/>
            <a:ext cx="2981325" cy="43021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lIns="91165" tIns="45583" rIns="91165" bIns="45583">
            <a:spAutoFit/>
          </a:bodyPr>
          <a:lstStyle>
            <a:lvl1pPr defTabSz="820738">
              <a:defRPr sz="2400">
                <a:solidFill>
                  <a:schemeClr val="tx1"/>
                </a:solidFill>
                <a:latin typeface="Arial" charset="0"/>
                <a:ea typeface="ＭＳ Ｐゴシック" charset="-128"/>
              </a:defRPr>
            </a:lvl1pPr>
            <a:lvl2pPr marL="742950" indent="-285750" defTabSz="820738">
              <a:defRPr sz="2400">
                <a:solidFill>
                  <a:schemeClr val="tx1"/>
                </a:solidFill>
                <a:latin typeface="Arial" charset="0"/>
                <a:ea typeface="ＭＳ Ｐゴシック" charset="-128"/>
              </a:defRPr>
            </a:lvl2pPr>
            <a:lvl3pPr marL="1143000" indent="-228600" defTabSz="820738">
              <a:defRPr sz="2400">
                <a:solidFill>
                  <a:schemeClr val="tx1"/>
                </a:solidFill>
                <a:latin typeface="Arial" charset="0"/>
                <a:ea typeface="ＭＳ Ｐゴシック" charset="-128"/>
              </a:defRPr>
            </a:lvl3pPr>
            <a:lvl4pPr marL="1600200" indent="-228600" defTabSz="820738">
              <a:defRPr sz="2400">
                <a:solidFill>
                  <a:schemeClr val="tx1"/>
                </a:solidFill>
                <a:latin typeface="Arial" charset="0"/>
                <a:ea typeface="ＭＳ Ｐゴシック" charset="-128"/>
              </a:defRPr>
            </a:lvl4pPr>
            <a:lvl5pPr marL="2057400" indent="-228600" defTabSz="820738">
              <a:defRPr sz="2400">
                <a:solidFill>
                  <a:schemeClr val="tx1"/>
                </a:solidFill>
                <a:latin typeface="Arial" charset="0"/>
                <a:ea typeface="ＭＳ Ｐゴシック" charset="-128"/>
              </a:defRPr>
            </a:lvl5pPr>
            <a:lvl6pPr marL="2514600" indent="-228600" defTabSz="82073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82073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82073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820738"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2200">
              <a:latin typeface="Optima" charset="0"/>
            </a:endParaRPr>
          </a:p>
        </p:txBody>
      </p:sp>
      <p:sp>
        <p:nvSpPr>
          <p:cNvPr id="9" name="Cloud 8"/>
          <p:cNvSpPr/>
          <p:nvPr/>
        </p:nvSpPr>
        <p:spPr bwMode="auto">
          <a:xfrm>
            <a:off x="3352800" y="1295400"/>
            <a:ext cx="2362200" cy="838200"/>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a:lstStyle/>
          <a:p>
            <a:pPr>
              <a:defRPr/>
            </a:pPr>
            <a:r>
              <a:rPr lang="en-US" b="1" dirty="0">
                <a:latin typeface="Calibri"/>
                <a:ea typeface="Optima" pitchFamily="-107" charset="0"/>
                <a:cs typeface="Calibri"/>
              </a:rPr>
              <a:t>  Problem</a:t>
            </a:r>
          </a:p>
        </p:txBody>
      </p:sp>
      <p:pic>
        <p:nvPicPr>
          <p:cNvPr id="32773" name="Picture 9"/>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657600" y="4495800"/>
            <a:ext cx="1676400" cy="1676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32774" name="Line 6"/>
          <p:cNvSpPr>
            <a:spLocks noChangeShapeType="1"/>
          </p:cNvSpPr>
          <p:nvPr/>
        </p:nvSpPr>
        <p:spPr bwMode="auto">
          <a:xfrm>
            <a:off x="4495800" y="2209800"/>
            <a:ext cx="0" cy="2209800"/>
          </a:xfrm>
          <a:prstGeom prst="line">
            <a:avLst/>
          </a:prstGeom>
          <a:noFill/>
          <a:ln w="76200">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lIns="91165" tIns="45583" rIns="91165" bIns="45583">
            <a:spAutoFit/>
          </a:bodyPr>
          <a:lstStyle/>
          <a:p>
            <a:endParaRPr lang="en-US"/>
          </a:p>
        </p:txBody>
      </p:sp>
      <p:sp>
        <p:nvSpPr>
          <p:cNvPr id="32775" name="TextBox 11"/>
          <p:cNvSpPr txBox="1">
            <a:spLocks noChangeArrowheads="1"/>
          </p:cNvSpPr>
          <p:nvPr/>
        </p:nvSpPr>
        <p:spPr bwMode="auto">
          <a:xfrm>
            <a:off x="5105400" y="2438400"/>
            <a:ext cx="2438400" cy="8302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a:latin typeface="Optima" charset="0"/>
              </a:rPr>
              <a:t>Use Computer to Solve Problem</a:t>
            </a:r>
          </a:p>
        </p:txBody>
      </p:sp>
      <p:sp>
        <p:nvSpPr>
          <p:cNvPr id="32776" name="TextBox 12"/>
          <p:cNvSpPr txBox="1">
            <a:spLocks noChangeArrowheads="1"/>
          </p:cNvSpPr>
          <p:nvPr/>
        </p:nvSpPr>
        <p:spPr bwMode="auto">
          <a:xfrm>
            <a:off x="762000" y="3048000"/>
            <a:ext cx="3178175" cy="4619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a:latin typeface="Optima" charset="0"/>
              </a:rPr>
              <a:t>Lots of things going on</a:t>
            </a:r>
          </a:p>
        </p:txBody>
      </p:sp>
      <p:sp>
        <p:nvSpPr>
          <p:cNvPr id="10" name="Rectangle 9"/>
          <p:cNvSpPr>
            <a:spLocks noChangeArrowheads="1"/>
          </p:cNvSpPr>
          <p:nvPr/>
        </p:nvSpPr>
        <p:spPr bwMode="auto">
          <a:xfrm>
            <a:off x="5638800" y="3429000"/>
            <a:ext cx="1905000" cy="12001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dirty="0">
                <a:latin typeface="Optima" charset="0"/>
              </a:rPr>
              <a:t> - correctly</a:t>
            </a:r>
          </a:p>
          <a:p>
            <a:r>
              <a:rPr lang="en-US" altLang="en-US" dirty="0">
                <a:latin typeface="Optima" charset="0"/>
              </a:rPr>
              <a:t> - efficiently</a:t>
            </a:r>
          </a:p>
          <a:p>
            <a:r>
              <a:rPr lang="en-US" altLang="en-US" dirty="0">
                <a:latin typeface="Optima" charset="0"/>
              </a:rPr>
              <a:t> </a:t>
            </a:r>
            <a:r>
              <a:rPr lang="en-US" altLang="en-US" dirty="0">
                <a:solidFill>
                  <a:srgbClr val="FF0000"/>
                </a:solidFill>
                <a:latin typeface="Optima" charset="0"/>
              </a:rPr>
              <a:t>-</a:t>
            </a:r>
            <a:r>
              <a:rPr lang="en-US" altLang="en-US" dirty="0">
                <a:latin typeface="Optima" charset="0"/>
              </a:rPr>
              <a:t> </a:t>
            </a:r>
            <a:r>
              <a:rPr lang="en-US" altLang="en-US" dirty="0">
                <a:solidFill>
                  <a:srgbClr val="FF0000"/>
                </a:solidFill>
                <a:latin typeface="Optima" charset="0"/>
              </a:rPr>
              <a:t>securely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accel="50000" decel="50000" fill="hold" grpId="0" nodeType="clickEffect">
                                  <p:stCondLst>
                                    <p:cond delay="0"/>
                                  </p:stCondLst>
                                  <p:childTnLst>
                                    <p:set>
                                      <p:cBhvr>
                                        <p:cTn id="10" dur="1" fill="hold">
                                          <p:stCondLst>
                                            <p:cond delay="0"/>
                                          </p:stCondLst>
                                        </p:cTn>
                                        <p:tgtEl>
                                          <p:spTgt spid="32774"/>
                                        </p:tgtEl>
                                        <p:attrNameLst>
                                          <p:attrName>style.visibility</p:attrName>
                                        </p:attrNameLst>
                                      </p:cBhvr>
                                      <p:to>
                                        <p:strVal val="visible"/>
                                      </p:to>
                                    </p:set>
                                    <p:anim calcmode="lin" valueType="num">
                                      <p:cBhvr additive="base">
                                        <p:cTn id="11" dur="500" fill="hold"/>
                                        <p:tgtEl>
                                          <p:spTgt spid="32774"/>
                                        </p:tgtEl>
                                        <p:attrNameLst>
                                          <p:attrName>ppt_x</p:attrName>
                                        </p:attrNameLst>
                                      </p:cBhvr>
                                      <p:tavLst>
                                        <p:tav tm="0">
                                          <p:val>
                                            <p:strVal val="#ppt_x"/>
                                          </p:val>
                                        </p:tav>
                                        <p:tav tm="100000">
                                          <p:val>
                                            <p:strVal val="#ppt_x"/>
                                          </p:val>
                                        </p:tav>
                                      </p:tavLst>
                                    </p:anim>
                                    <p:anim calcmode="lin" valueType="num">
                                      <p:cBhvr additive="base">
                                        <p:cTn id="12" dur="500" fill="hold"/>
                                        <p:tgtEl>
                                          <p:spTgt spid="3277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accel="50000" decel="50000" fill="hold" nodeType="clickEffect">
                                  <p:stCondLst>
                                    <p:cond delay="0"/>
                                  </p:stCondLst>
                                  <p:childTnLst>
                                    <p:set>
                                      <p:cBhvr>
                                        <p:cTn id="16" dur="1" fill="hold">
                                          <p:stCondLst>
                                            <p:cond delay="0"/>
                                          </p:stCondLst>
                                        </p:cTn>
                                        <p:tgtEl>
                                          <p:spTgt spid="32773"/>
                                        </p:tgtEl>
                                        <p:attrNameLst>
                                          <p:attrName>style.visibility</p:attrName>
                                        </p:attrNameLst>
                                      </p:cBhvr>
                                      <p:to>
                                        <p:strVal val="visible"/>
                                      </p:to>
                                    </p:set>
                                    <p:anim calcmode="lin" valueType="num">
                                      <p:cBhvr additive="base">
                                        <p:cTn id="17" dur="500" fill="hold"/>
                                        <p:tgtEl>
                                          <p:spTgt spid="32773"/>
                                        </p:tgtEl>
                                        <p:attrNameLst>
                                          <p:attrName>ppt_x</p:attrName>
                                        </p:attrNameLst>
                                      </p:cBhvr>
                                      <p:tavLst>
                                        <p:tav tm="0">
                                          <p:val>
                                            <p:strVal val="#ppt_x"/>
                                          </p:val>
                                        </p:tav>
                                        <p:tav tm="100000">
                                          <p:val>
                                            <p:strVal val="#ppt_x"/>
                                          </p:val>
                                        </p:tav>
                                      </p:tavLst>
                                    </p:anim>
                                    <p:anim calcmode="lin" valueType="num">
                                      <p:cBhvr additive="base">
                                        <p:cTn id="18" dur="500" fill="hold"/>
                                        <p:tgtEl>
                                          <p:spTgt spid="32773"/>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accel="50000" decel="50000" fill="hold" grpId="0" nodeType="clickEffect">
                                  <p:stCondLst>
                                    <p:cond delay="0"/>
                                  </p:stCondLst>
                                  <p:childTnLst>
                                    <p:set>
                                      <p:cBhvr>
                                        <p:cTn id="22" dur="1" fill="hold">
                                          <p:stCondLst>
                                            <p:cond delay="0"/>
                                          </p:stCondLst>
                                        </p:cTn>
                                        <p:tgtEl>
                                          <p:spTgt spid="32775"/>
                                        </p:tgtEl>
                                        <p:attrNameLst>
                                          <p:attrName>style.visibility</p:attrName>
                                        </p:attrNameLst>
                                      </p:cBhvr>
                                      <p:to>
                                        <p:strVal val="visible"/>
                                      </p:to>
                                    </p:set>
                                    <p:anim calcmode="lin" valueType="num">
                                      <p:cBhvr additive="base">
                                        <p:cTn id="23" dur="500" fill="hold"/>
                                        <p:tgtEl>
                                          <p:spTgt spid="32775"/>
                                        </p:tgtEl>
                                        <p:attrNameLst>
                                          <p:attrName>ppt_x</p:attrName>
                                        </p:attrNameLst>
                                      </p:cBhvr>
                                      <p:tavLst>
                                        <p:tav tm="0">
                                          <p:val>
                                            <p:strVal val="#ppt_x"/>
                                          </p:val>
                                        </p:tav>
                                        <p:tav tm="100000">
                                          <p:val>
                                            <p:strVal val="#ppt_x"/>
                                          </p:val>
                                        </p:tav>
                                      </p:tavLst>
                                    </p:anim>
                                    <p:anim calcmode="lin" valueType="num">
                                      <p:cBhvr additive="base">
                                        <p:cTn id="24" dur="500" fill="hold"/>
                                        <p:tgtEl>
                                          <p:spTgt spid="32775"/>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accel="50000" decel="5000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ppt_x"/>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7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2774" grpId="0" animBg="1"/>
      <p:bldP spid="32775" grpId="0"/>
      <p:bldP spid="32776" grpId="0"/>
      <p:bldP spid="10" grpId="0"/>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519113" y="76200"/>
            <a:ext cx="8105775" cy="831850"/>
          </a:xfrm>
        </p:spPr>
        <p:txBody>
          <a:bodyPr/>
          <a:lstStyle/>
          <a:p>
            <a:r>
              <a:rPr lang="en-US" altLang="en-US" sz="2800">
                <a:latin typeface="Optima" charset="0"/>
                <a:cs typeface="Optima" charset="0"/>
              </a:rPr>
              <a:t>Abstraction Layers in Modern Systems</a:t>
            </a:r>
          </a:p>
        </p:txBody>
      </p:sp>
      <p:sp>
        <p:nvSpPr>
          <p:cNvPr id="33798" name="AutoShape 3"/>
          <p:cNvSpPr>
            <a:spLocks noChangeArrowheads="1"/>
          </p:cNvSpPr>
          <p:nvPr/>
        </p:nvSpPr>
        <p:spPr bwMode="auto">
          <a:xfrm>
            <a:off x="2884488" y="1676400"/>
            <a:ext cx="2971800" cy="40322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lIns="91429" tIns="45714" rIns="91429" bIns="45714" anchor="ctr"/>
          <a:lstStyle/>
          <a:p>
            <a:pPr algn="ctr" defTabSz="820738">
              <a:defRPr/>
            </a:pPr>
            <a:r>
              <a:rPr lang="en-US" sz="2000">
                <a:solidFill>
                  <a:srgbClr val="000000"/>
                </a:solidFill>
                <a:latin typeface="Optima" pitchFamily="-107" charset="0"/>
                <a:ea typeface="Optima" pitchFamily="-107" charset="0"/>
                <a:cs typeface="Optima" pitchFamily="-107" charset="0"/>
              </a:rPr>
              <a:t>Algorithm</a:t>
            </a:r>
          </a:p>
        </p:txBody>
      </p:sp>
      <p:sp>
        <p:nvSpPr>
          <p:cNvPr id="33799" name="AutoShape 4"/>
          <p:cNvSpPr>
            <a:spLocks noChangeArrowheads="1"/>
          </p:cNvSpPr>
          <p:nvPr/>
        </p:nvSpPr>
        <p:spPr bwMode="auto">
          <a:xfrm>
            <a:off x="2351088" y="4343400"/>
            <a:ext cx="4038600" cy="392113"/>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lIns="91429" tIns="45714" rIns="91429" bIns="45714" anchor="ctr"/>
          <a:lstStyle/>
          <a:p>
            <a:pPr algn="ctr" defTabSz="820738">
              <a:defRPr/>
            </a:pPr>
            <a:r>
              <a:rPr lang="en-US" sz="2000" dirty="0">
                <a:solidFill>
                  <a:srgbClr val="000000"/>
                </a:solidFill>
                <a:latin typeface="Optima" pitchFamily="-107" charset="0"/>
                <a:ea typeface="Optima" pitchFamily="-107" charset="0"/>
                <a:cs typeface="Optima" pitchFamily="-107" charset="0"/>
              </a:rPr>
              <a:t>Gates/RTL</a:t>
            </a:r>
          </a:p>
        </p:txBody>
      </p:sp>
      <p:sp>
        <p:nvSpPr>
          <p:cNvPr id="33800" name="AutoShape 5"/>
          <p:cNvSpPr>
            <a:spLocks noChangeArrowheads="1"/>
          </p:cNvSpPr>
          <p:nvPr/>
        </p:nvSpPr>
        <p:spPr bwMode="auto">
          <a:xfrm>
            <a:off x="2887663" y="1219200"/>
            <a:ext cx="2965450" cy="40322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lIns="91429" tIns="45714" rIns="91429" bIns="45714" anchor="ctr"/>
          <a:lstStyle/>
          <a:p>
            <a:pPr algn="ctr" defTabSz="820738">
              <a:defRPr/>
            </a:pPr>
            <a:r>
              <a:rPr lang="en-US" sz="2000" dirty="0">
                <a:solidFill>
                  <a:srgbClr val="000000"/>
                </a:solidFill>
                <a:latin typeface="Optima" pitchFamily="-107" charset="0"/>
                <a:ea typeface="Optima" pitchFamily="-107" charset="0"/>
                <a:cs typeface="Optima" pitchFamily="-107" charset="0"/>
              </a:rPr>
              <a:t>Application</a:t>
            </a:r>
          </a:p>
        </p:txBody>
      </p:sp>
      <p:sp>
        <p:nvSpPr>
          <p:cNvPr id="33801" name="AutoShape 6"/>
          <p:cNvSpPr>
            <a:spLocks noChangeArrowheads="1"/>
          </p:cNvSpPr>
          <p:nvPr/>
        </p:nvSpPr>
        <p:spPr bwMode="auto">
          <a:xfrm>
            <a:off x="2351088" y="3352800"/>
            <a:ext cx="4038600" cy="471488"/>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lIns="91429" tIns="45714" rIns="91429" bIns="45714" anchor="ctr"/>
          <a:lstStyle/>
          <a:p>
            <a:pPr algn="ctr" defTabSz="820738">
              <a:defRPr/>
            </a:pPr>
            <a:r>
              <a:rPr lang="en-US" sz="2000" dirty="0">
                <a:solidFill>
                  <a:srgbClr val="000000"/>
                </a:solidFill>
                <a:latin typeface="Optima" pitchFamily="-107" charset="0"/>
                <a:ea typeface="Optima" pitchFamily="-107" charset="0"/>
                <a:cs typeface="Optima" pitchFamily="-107" charset="0"/>
              </a:rPr>
              <a:t>Instruction Set Architecture (ISA)</a:t>
            </a:r>
          </a:p>
        </p:txBody>
      </p:sp>
      <p:sp>
        <p:nvSpPr>
          <p:cNvPr id="33802" name="AutoShape 7"/>
          <p:cNvSpPr>
            <a:spLocks noChangeArrowheads="1"/>
          </p:cNvSpPr>
          <p:nvPr/>
        </p:nvSpPr>
        <p:spPr bwMode="auto">
          <a:xfrm>
            <a:off x="2262188" y="2873375"/>
            <a:ext cx="4214812" cy="40322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lIns="91429" tIns="45714" rIns="91429" bIns="45714" anchor="ctr"/>
          <a:lstStyle/>
          <a:p>
            <a:pPr algn="ctr" defTabSz="820738">
              <a:defRPr/>
            </a:pPr>
            <a:r>
              <a:rPr lang="en-US" sz="2000" dirty="0">
                <a:solidFill>
                  <a:srgbClr val="000000"/>
                </a:solidFill>
                <a:latin typeface="Optima" pitchFamily="-107" charset="0"/>
                <a:ea typeface="Optima" pitchFamily="-107" charset="0"/>
                <a:cs typeface="Optima" pitchFamily="-107" charset="0"/>
              </a:rPr>
              <a:t>Operating System/Compilers</a:t>
            </a:r>
          </a:p>
        </p:txBody>
      </p:sp>
      <p:sp>
        <p:nvSpPr>
          <p:cNvPr id="33803" name="AutoShape 8"/>
          <p:cNvSpPr>
            <a:spLocks noChangeArrowheads="1"/>
          </p:cNvSpPr>
          <p:nvPr/>
        </p:nvSpPr>
        <p:spPr bwMode="auto">
          <a:xfrm>
            <a:off x="2351088" y="3886200"/>
            <a:ext cx="4038600" cy="403225"/>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lIns="91429" tIns="45714" rIns="91429" bIns="45714" anchor="ctr"/>
          <a:lstStyle/>
          <a:p>
            <a:pPr algn="ctr" defTabSz="820738">
              <a:defRPr/>
            </a:pPr>
            <a:r>
              <a:rPr lang="en-US" sz="2000">
                <a:solidFill>
                  <a:srgbClr val="000000"/>
                </a:solidFill>
                <a:latin typeface="Optima" pitchFamily="-107" charset="0"/>
                <a:ea typeface="Optima" pitchFamily="-107" charset="0"/>
                <a:cs typeface="Optima" pitchFamily="-107" charset="0"/>
              </a:rPr>
              <a:t>Microarchitecture</a:t>
            </a:r>
          </a:p>
        </p:txBody>
      </p:sp>
      <p:sp>
        <p:nvSpPr>
          <p:cNvPr id="33804" name="AutoShape 9"/>
          <p:cNvSpPr>
            <a:spLocks noChangeArrowheads="1"/>
          </p:cNvSpPr>
          <p:nvPr/>
        </p:nvSpPr>
        <p:spPr bwMode="auto">
          <a:xfrm>
            <a:off x="2884488" y="5562600"/>
            <a:ext cx="2971800" cy="4572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lIns="91429" tIns="45714" rIns="91429" bIns="45714" anchor="ctr"/>
          <a:lstStyle/>
          <a:p>
            <a:pPr algn="ctr" defTabSz="820738">
              <a:defRPr/>
            </a:pPr>
            <a:r>
              <a:rPr lang="en-US" sz="2000" dirty="0">
                <a:solidFill>
                  <a:srgbClr val="000000"/>
                </a:solidFill>
                <a:latin typeface="Optima" pitchFamily="-107" charset="0"/>
                <a:ea typeface="Optima" pitchFamily="-107" charset="0"/>
                <a:cs typeface="Optima" pitchFamily="-107" charset="0"/>
              </a:rPr>
              <a:t>Circuits/Devices</a:t>
            </a:r>
          </a:p>
        </p:txBody>
      </p:sp>
      <p:sp>
        <p:nvSpPr>
          <p:cNvPr id="33805" name="AutoShape 10"/>
          <p:cNvSpPr>
            <a:spLocks noChangeArrowheads="1"/>
          </p:cNvSpPr>
          <p:nvPr/>
        </p:nvSpPr>
        <p:spPr bwMode="auto">
          <a:xfrm>
            <a:off x="2884488" y="2133600"/>
            <a:ext cx="2971800" cy="40322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lIns="91429" tIns="45714" rIns="91429" bIns="45714" anchor="ctr"/>
          <a:lstStyle/>
          <a:p>
            <a:pPr algn="ctr" defTabSz="820738">
              <a:defRPr/>
            </a:pPr>
            <a:r>
              <a:rPr lang="en-US" sz="2000" dirty="0">
                <a:solidFill>
                  <a:srgbClr val="000000"/>
                </a:solidFill>
                <a:latin typeface="Optima" pitchFamily="-107" charset="0"/>
                <a:ea typeface="Optima" pitchFamily="-107" charset="0"/>
                <a:cs typeface="Optima" pitchFamily="-107" charset="0"/>
              </a:rPr>
              <a:t>Programming Language</a:t>
            </a:r>
          </a:p>
        </p:txBody>
      </p:sp>
      <p:sp>
        <p:nvSpPr>
          <p:cNvPr id="33807" name="AutoShape 12"/>
          <p:cNvSpPr>
            <a:spLocks noChangeArrowheads="1"/>
          </p:cNvSpPr>
          <p:nvPr/>
        </p:nvSpPr>
        <p:spPr bwMode="auto">
          <a:xfrm>
            <a:off x="2884488" y="6096000"/>
            <a:ext cx="2971800" cy="458788"/>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lIns="91429" tIns="45714" rIns="91429" bIns="45714" anchor="ctr"/>
          <a:lstStyle/>
          <a:p>
            <a:pPr algn="ctr" defTabSz="820738">
              <a:defRPr/>
            </a:pPr>
            <a:r>
              <a:rPr lang="en-US" sz="2000">
                <a:solidFill>
                  <a:srgbClr val="000000"/>
                </a:solidFill>
                <a:latin typeface="Optima" pitchFamily="-107" charset="0"/>
                <a:ea typeface="Optima" pitchFamily="-107" charset="0"/>
                <a:cs typeface="Optima" pitchFamily="-107" charset="0"/>
              </a:rPr>
              <a:t>Physics</a:t>
            </a:r>
          </a:p>
        </p:txBody>
      </p:sp>
      <p:grpSp>
        <p:nvGrpSpPr>
          <p:cNvPr id="2" name="Group 35"/>
          <p:cNvGrpSpPr>
            <a:grpSpLocks/>
          </p:cNvGrpSpPr>
          <p:nvPr/>
        </p:nvGrpSpPr>
        <p:grpSpPr bwMode="auto">
          <a:xfrm>
            <a:off x="6553200" y="3409950"/>
            <a:ext cx="1600200" cy="1314450"/>
            <a:chOff x="3888" y="1776"/>
            <a:chExt cx="1008" cy="828"/>
          </a:xfrm>
        </p:grpSpPr>
        <p:sp>
          <p:nvSpPr>
            <p:cNvPr id="36881" name="Line 19"/>
            <p:cNvSpPr>
              <a:spLocks noChangeShapeType="1"/>
            </p:cNvSpPr>
            <p:nvPr/>
          </p:nvSpPr>
          <p:spPr bwMode="auto">
            <a:xfrm>
              <a:off x="3984" y="1776"/>
              <a:ext cx="0" cy="828"/>
            </a:xfrm>
            <a:prstGeom prst="line">
              <a:avLst/>
            </a:prstGeom>
            <a:noFill/>
            <a:ln w="38100">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anchor="ctr">
              <a:spAutoFit/>
            </a:bodyPr>
            <a:lstStyle/>
            <a:p>
              <a:endParaRPr lang="en-US"/>
            </a:p>
          </p:txBody>
        </p:sp>
        <p:sp>
          <p:nvSpPr>
            <p:cNvPr id="36882" name="Text Box 20"/>
            <p:cNvSpPr txBox="1">
              <a:spLocks noChangeArrowheads="1"/>
            </p:cNvSpPr>
            <p:nvPr/>
          </p:nvSpPr>
          <p:spPr bwMode="auto">
            <a:xfrm>
              <a:off x="3984" y="1899"/>
              <a:ext cx="912" cy="58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a:latin typeface="Optima" charset="0"/>
                </a:rPr>
                <a:t>Domain of computer architecture</a:t>
              </a:r>
            </a:p>
          </p:txBody>
        </p:sp>
        <p:sp>
          <p:nvSpPr>
            <p:cNvPr id="36883" name="Line 21"/>
            <p:cNvSpPr>
              <a:spLocks noChangeShapeType="1"/>
            </p:cNvSpPr>
            <p:nvPr/>
          </p:nvSpPr>
          <p:spPr bwMode="auto">
            <a:xfrm>
              <a:off x="3888" y="1776"/>
              <a:ext cx="192" cy="0"/>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anchor="ctr">
              <a:spAutoFit/>
            </a:bodyPr>
            <a:lstStyle/>
            <a:p>
              <a:endParaRPr lang="en-US"/>
            </a:p>
          </p:txBody>
        </p:sp>
        <p:sp>
          <p:nvSpPr>
            <p:cNvPr id="36884" name="Line 22"/>
            <p:cNvSpPr>
              <a:spLocks noChangeShapeType="1"/>
            </p:cNvSpPr>
            <p:nvPr/>
          </p:nvSpPr>
          <p:spPr bwMode="auto">
            <a:xfrm>
              <a:off x="3888" y="2592"/>
              <a:ext cx="288" cy="0"/>
            </a:xfrm>
            <a:prstGeom prst="line">
              <a:avLst/>
            </a:prstGeom>
            <a:noFill/>
            <a:ln w="95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anchor="ctr">
              <a:spAutoFit/>
            </a:bodyPr>
            <a:lstStyle/>
            <a:p>
              <a:endParaRPr lang="en-US"/>
            </a:p>
          </p:txBody>
        </p:sp>
      </p:grpSp>
      <p:sp>
        <p:nvSpPr>
          <p:cNvPr id="48" name="Cloud 47"/>
          <p:cNvSpPr/>
          <p:nvPr/>
        </p:nvSpPr>
        <p:spPr bwMode="auto">
          <a:xfrm>
            <a:off x="152400" y="1524000"/>
            <a:ext cx="1600200" cy="685800"/>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a:lstStyle/>
          <a:p>
            <a:pPr>
              <a:defRPr/>
            </a:pPr>
            <a:r>
              <a:rPr lang="en-US" sz="1800" b="1" dirty="0">
                <a:latin typeface="Optima" pitchFamily="-107" charset="0"/>
                <a:ea typeface="Optima" pitchFamily="-107" charset="0"/>
                <a:cs typeface="Optima" pitchFamily="-107" charset="0"/>
              </a:rPr>
              <a:t>Problem</a:t>
            </a:r>
          </a:p>
        </p:txBody>
      </p:sp>
      <p:pic>
        <p:nvPicPr>
          <p:cNvPr id="36877" name="Picture 9"/>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28600" y="4648200"/>
            <a:ext cx="1676400" cy="1676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50" name="Right Arrow 49"/>
          <p:cNvSpPr>
            <a:spLocks noChangeArrowheads="1"/>
          </p:cNvSpPr>
          <p:nvPr/>
        </p:nvSpPr>
        <p:spPr bwMode="auto">
          <a:xfrm>
            <a:off x="1981200" y="1600200"/>
            <a:ext cx="609600" cy="457200"/>
          </a:xfrm>
          <a:prstGeom prst="rightArrow">
            <a:avLst>
              <a:gd name="adj1" fmla="val 50000"/>
              <a:gd name="adj2" fmla="val 50000"/>
            </a:avLst>
          </a:prstGeom>
          <a:solidFill>
            <a:srgbClr val="FF6600"/>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51" name="Right Arrow 50"/>
          <p:cNvSpPr>
            <a:spLocks noChangeArrowheads="1"/>
          </p:cNvSpPr>
          <p:nvPr/>
        </p:nvSpPr>
        <p:spPr bwMode="auto">
          <a:xfrm>
            <a:off x="1905000" y="5791200"/>
            <a:ext cx="609600" cy="457200"/>
          </a:xfrm>
          <a:prstGeom prst="rightArrow">
            <a:avLst>
              <a:gd name="adj1" fmla="val 50000"/>
              <a:gd name="adj2" fmla="val 50000"/>
            </a:avLst>
          </a:prstGeom>
          <a:solidFill>
            <a:srgbClr val="FF6600"/>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36880" name="Line 6"/>
          <p:cNvSpPr>
            <a:spLocks noChangeShapeType="1"/>
          </p:cNvSpPr>
          <p:nvPr/>
        </p:nvSpPr>
        <p:spPr bwMode="auto">
          <a:xfrm>
            <a:off x="914400" y="2362200"/>
            <a:ext cx="0" cy="2209800"/>
          </a:xfrm>
          <a:prstGeom prst="line">
            <a:avLst/>
          </a:prstGeom>
          <a:noFill/>
          <a:ln w="76200">
            <a:solidFill>
              <a:schemeClr val="tx1"/>
            </a:solidFill>
            <a:round/>
            <a:headEnd type="triangl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lIns="91165" tIns="45583" rIns="91165" bIns="45583">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slide(fromLeft)">
                                      <p:cBhvr>
                                        <p:cTn id="7" dur="500"/>
                                        <p:tgtEl>
                                          <p:spTgt spid="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800"/>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33798"/>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380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slide(fromLeft)">
                                      <p:cBhvr>
                                        <p:cTn id="22" dur="500"/>
                                        <p:tgtEl>
                                          <p:spTgt spid="51"/>
                                        </p:tgtEl>
                                      </p:cBhvr>
                                    </p:animEffect>
                                  </p:childTnLst>
                                </p:cTn>
                              </p:par>
                            </p:childTnLst>
                          </p:cTn>
                        </p:par>
                        <p:par>
                          <p:cTn id="23" fill="hold" nodeType="afterGroup">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3380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380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3802"/>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801"/>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80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3799"/>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nimBg="1"/>
      <p:bldP spid="33799" grpId="0" animBg="1"/>
      <p:bldP spid="33800" grpId="0" animBg="1"/>
      <p:bldP spid="33801" grpId="0" animBg="1"/>
      <p:bldP spid="33802" grpId="0" animBg="1"/>
      <p:bldP spid="33803" grpId="0" animBg="1"/>
      <p:bldP spid="33804" grpId="0" animBg="1"/>
      <p:bldP spid="33805" grpId="0" animBg="1"/>
      <p:bldP spid="33807" grpId="0" animBg="1"/>
      <p:bldP spid="50" grpId="0" animBg="1"/>
      <p:bldP spid="51" grpId="0" animBg="1"/>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7" name="Title 1"/>
          <p:cNvSpPr>
            <a:spLocks noGrp="1"/>
          </p:cNvSpPr>
          <p:nvPr>
            <p:ph type="title"/>
          </p:nvPr>
        </p:nvSpPr>
        <p:spPr>
          <a:xfrm>
            <a:off x="228600" y="152400"/>
            <a:ext cx="8610600" cy="762000"/>
          </a:xfrm>
        </p:spPr>
        <p:txBody>
          <a:bodyPr/>
          <a:lstStyle/>
          <a:p>
            <a:r>
              <a:rPr lang="en-US" altLang="en-US">
                <a:latin typeface="Optima" charset="0"/>
                <a:cs typeface="Optima" charset="0"/>
              </a:rPr>
              <a:t>Phase I : Mechanical Gears</a:t>
            </a:r>
          </a:p>
        </p:txBody>
      </p:sp>
      <p:sp>
        <p:nvSpPr>
          <p:cNvPr id="39938" name="Content Placeholder 3"/>
          <p:cNvSpPr>
            <a:spLocks noGrp="1"/>
          </p:cNvSpPr>
          <p:nvPr>
            <p:ph sz="half" idx="1"/>
          </p:nvPr>
        </p:nvSpPr>
        <p:spPr>
          <a:xfrm>
            <a:off x="457200" y="1219200"/>
            <a:ext cx="4419600" cy="5105400"/>
          </a:xfrm>
        </p:spPr>
        <p:txBody>
          <a:bodyPr/>
          <a:lstStyle/>
          <a:p>
            <a:r>
              <a:rPr lang="en-US" altLang="en-US" sz="2000" dirty="0">
                <a:latin typeface="Optima" charset="0"/>
                <a:cs typeface="Optima" charset="0"/>
              </a:rPr>
              <a:t>Charles Babbage (1791-1871)</a:t>
            </a:r>
          </a:p>
          <a:p>
            <a:pPr lvl="1"/>
            <a:r>
              <a:rPr lang="en-US" altLang="en-US" sz="1800" dirty="0">
                <a:latin typeface="Optima" charset="0"/>
                <a:cs typeface="Optima" charset="0"/>
              </a:rPr>
              <a:t>Difference Engine</a:t>
            </a:r>
          </a:p>
          <a:p>
            <a:pPr lvl="1"/>
            <a:r>
              <a:rPr lang="en-US" altLang="en-US" sz="1800" dirty="0">
                <a:latin typeface="Optima" charset="0"/>
                <a:cs typeface="Optima" charset="0"/>
              </a:rPr>
              <a:t>Analytical Engine</a:t>
            </a:r>
          </a:p>
          <a:p>
            <a:pPr lvl="2"/>
            <a:r>
              <a:rPr lang="en-US" altLang="en-US" sz="1600" dirty="0">
                <a:latin typeface="Optima" charset="0"/>
                <a:cs typeface="Optima" charset="0"/>
              </a:rPr>
              <a:t>Never built!</a:t>
            </a:r>
            <a:endParaRPr lang="en-US" altLang="en-US" dirty="0">
              <a:latin typeface="Optima" charset="0"/>
              <a:cs typeface="Optima" charset="0"/>
            </a:endParaRPr>
          </a:p>
          <a:p>
            <a:r>
              <a:rPr lang="en-US" altLang="en-US" sz="2000" dirty="0">
                <a:latin typeface="Optima" charset="0"/>
                <a:cs typeface="Optima" charset="0"/>
              </a:rPr>
              <a:t>Based on the idea of the mechanical loom</a:t>
            </a:r>
          </a:p>
          <a:p>
            <a:r>
              <a:rPr lang="en-US" altLang="en-US" sz="2000" dirty="0">
                <a:latin typeface="Optima" charset="0"/>
                <a:cs typeface="Optima" charset="0"/>
              </a:rPr>
              <a:t>Successors</a:t>
            </a:r>
          </a:p>
          <a:p>
            <a:pPr lvl="1"/>
            <a:r>
              <a:rPr lang="en-US" altLang="en-US" sz="1600" dirty="0">
                <a:latin typeface="Optima" charset="0"/>
                <a:cs typeface="Optima" charset="0"/>
              </a:rPr>
              <a:t>Mark I @ Harvard</a:t>
            </a:r>
          </a:p>
          <a:p>
            <a:pPr lvl="1"/>
            <a:r>
              <a:rPr lang="en-US" altLang="en-US" sz="1600" dirty="0">
                <a:latin typeface="Optima" charset="0"/>
                <a:cs typeface="Optima" charset="0"/>
              </a:rPr>
              <a:t>Linear Equation Solver @ Iowa State</a:t>
            </a:r>
          </a:p>
          <a:p>
            <a:pPr lvl="1"/>
            <a:endParaRPr lang="en-US" altLang="en-US" sz="1600" dirty="0">
              <a:latin typeface="Optima" charset="0"/>
              <a:cs typeface="Optima" charset="0"/>
            </a:endParaRPr>
          </a:p>
          <a:p>
            <a:r>
              <a:rPr lang="en-US" altLang="en-US" sz="2000" dirty="0">
                <a:latin typeface="Optima" charset="0"/>
                <a:cs typeface="Optima" charset="0"/>
              </a:rPr>
              <a:t>Main architectural issue</a:t>
            </a:r>
          </a:p>
          <a:p>
            <a:pPr lvl="1"/>
            <a:r>
              <a:rPr lang="en-US" altLang="en-US" sz="1600" dirty="0">
                <a:latin typeface="Optima" charset="0"/>
                <a:cs typeface="Optima" charset="0"/>
              </a:rPr>
              <a:t>Not a lot</a:t>
            </a:r>
          </a:p>
          <a:p>
            <a:pPr lvl="1"/>
            <a:r>
              <a:rPr lang="en-US" altLang="en-US" sz="1600" dirty="0">
                <a:latin typeface="Optima" charset="0"/>
                <a:cs typeface="Optima" charset="0"/>
              </a:rPr>
              <a:t>Abstraction layers yet to materialize</a:t>
            </a:r>
          </a:p>
          <a:p>
            <a:pPr lvl="1"/>
            <a:r>
              <a:rPr lang="en-US" altLang="en-US" sz="1600" dirty="0">
                <a:latin typeface="Optima" charset="0"/>
                <a:cs typeface="Optima" charset="0"/>
              </a:rPr>
              <a:t>Computation hardwired </a:t>
            </a:r>
          </a:p>
          <a:p>
            <a:pPr lvl="1"/>
            <a:r>
              <a:rPr lang="en-US" altLang="en-US" sz="1600" dirty="0">
                <a:latin typeface="Optima" charset="0"/>
                <a:cs typeface="Optima" charset="0"/>
              </a:rPr>
              <a:t>One man show  </a:t>
            </a:r>
          </a:p>
        </p:txBody>
      </p:sp>
      <p:pic>
        <p:nvPicPr>
          <p:cNvPr id="39939" name="Picture 3"/>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638800" y="1371600"/>
            <a:ext cx="2209800" cy="29035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39940" name="Picture 8"/>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334000" y="4343400"/>
            <a:ext cx="3048000" cy="22526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39941" name="Picture 1" descr="imgres.jpeg"/>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467600" y="152400"/>
            <a:ext cx="658813" cy="6858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5" name="Title 1"/>
          <p:cNvSpPr>
            <a:spLocks noGrp="1"/>
          </p:cNvSpPr>
          <p:nvPr>
            <p:ph type="title"/>
          </p:nvPr>
        </p:nvSpPr>
        <p:spPr>
          <a:xfrm>
            <a:off x="228600" y="152400"/>
            <a:ext cx="8610600" cy="762000"/>
          </a:xfrm>
        </p:spPr>
        <p:txBody>
          <a:bodyPr/>
          <a:lstStyle/>
          <a:p>
            <a:r>
              <a:rPr lang="en-US" altLang="en-US">
                <a:latin typeface="Optima" charset="0"/>
                <a:cs typeface="Optima" charset="0"/>
              </a:rPr>
              <a:t>Phase II : Vacuum Tubes</a:t>
            </a:r>
          </a:p>
        </p:txBody>
      </p:sp>
      <p:sp>
        <p:nvSpPr>
          <p:cNvPr id="41986" name="Content Placeholder 2"/>
          <p:cNvSpPr>
            <a:spLocks noGrp="1"/>
          </p:cNvSpPr>
          <p:nvPr>
            <p:ph sz="half" idx="1"/>
          </p:nvPr>
        </p:nvSpPr>
        <p:spPr>
          <a:xfrm>
            <a:off x="457200" y="1219200"/>
            <a:ext cx="4038600" cy="5334000"/>
          </a:xfrm>
        </p:spPr>
        <p:txBody>
          <a:bodyPr/>
          <a:lstStyle/>
          <a:p>
            <a:r>
              <a:rPr lang="en-US" altLang="en-US" sz="2000">
                <a:latin typeface="Optima" charset="0"/>
                <a:cs typeface="Optima" charset="0"/>
              </a:rPr>
              <a:t>ENIAC</a:t>
            </a:r>
          </a:p>
          <a:p>
            <a:pPr lvl="1"/>
            <a:r>
              <a:rPr lang="en-US" altLang="en-US" sz="1800">
                <a:latin typeface="Optima" charset="0"/>
                <a:cs typeface="Optima" charset="0"/>
              </a:rPr>
              <a:t>First electronic computer</a:t>
            </a:r>
          </a:p>
          <a:p>
            <a:pPr lvl="1"/>
            <a:r>
              <a:rPr lang="en-US" altLang="en-US" sz="1800">
                <a:latin typeface="Optima" charset="0"/>
                <a:cs typeface="Optima" charset="0"/>
              </a:rPr>
              <a:t>Eckert, Mauchly @ Upenn</a:t>
            </a:r>
          </a:p>
          <a:p>
            <a:pPr lvl="1"/>
            <a:r>
              <a:rPr lang="en-US" altLang="en-US" sz="1800">
                <a:latin typeface="Optima" charset="0"/>
                <a:cs typeface="Optima" charset="0"/>
              </a:rPr>
              <a:t>Backed by DoD</a:t>
            </a:r>
            <a:endParaRPr lang="en-US" altLang="en-US" sz="2000">
              <a:latin typeface="Optima" charset="0"/>
              <a:cs typeface="Optima" charset="0"/>
            </a:endParaRPr>
          </a:p>
          <a:p>
            <a:r>
              <a:rPr lang="en-US" altLang="en-US" sz="2000">
                <a:latin typeface="Optima" charset="0"/>
                <a:cs typeface="Optima" charset="0"/>
              </a:rPr>
              <a:t>EDVAC</a:t>
            </a:r>
          </a:p>
          <a:p>
            <a:pPr lvl="1"/>
            <a:r>
              <a:rPr lang="en-US" altLang="en-US" sz="1800">
                <a:latin typeface="Optima" charset="0"/>
                <a:cs typeface="Optima" charset="0"/>
              </a:rPr>
              <a:t>Von Neumann</a:t>
            </a:r>
          </a:p>
          <a:p>
            <a:pPr lvl="1"/>
            <a:r>
              <a:rPr lang="en-US" altLang="en-US" sz="1800">
                <a:latin typeface="Optima" charset="0"/>
                <a:cs typeface="Optima" charset="0"/>
              </a:rPr>
              <a:t>Modern architecture named after him</a:t>
            </a:r>
          </a:p>
          <a:p>
            <a:r>
              <a:rPr lang="en-US" altLang="en-US" sz="2200">
                <a:latin typeface="Optima" charset="0"/>
                <a:cs typeface="Optima" charset="0"/>
              </a:rPr>
              <a:t>EDSAC</a:t>
            </a:r>
          </a:p>
          <a:p>
            <a:pPr lvl="1"/>
            <a:r>
              <a:rPr lang="en-US" altLang="en-US" sz="1800">
                <a:latin typeface="Optima" charset="0"/>
                <a:cs typeface="Optima" charset="0"/>
              </a:rPr>
              <a:t>Read-write memory </a:t>
            </a:r>
          </a:p>
          <a:p>
            <a:pPr>
              <a:buFont typeface="Arial"/>
              <a:buChar char="•"/>
            </a:pPr>
            <a:r>
              <a:rPr lang="en-US" altLang="en-US" sz="2000">
                <a:latin typeface="Optima" charset="0"/>
                <a:cs typeface="Optima" charset="0"/>
              </a:rPr>
              <a:t>Main Architectural Issue:</a:t>
            </a:r>
          </a:p>
          <a:p>
            <a:pPr lvl="1"/>
            <a:r>
              <a:rPr lang="en-US" altLang="en-US" sz="1800">
                <a:latin typeface="Optima" charset="0"/>
                <a:cs typeface="Optima" charset="0"/>
              </a:rPr>
              <a:t>Storage </a:t>
            </a:r>
          </a:p>
          <a:p>
            <a:pPr lvl="1"/>
            <a:r>
              <a:rPr lang="en-US" altLang="en-US" sz="1800">
                <a:latin typeface="Optima" charset="0"/>
                <a:cs typeface="Optima" charset="0"/>
              </a:rPr>
              <a:t>Space</a:t>
            </a:r>
          </a:p>
          <a:p>
            <a:pPr lvl="1"/>
            <a:r>
              <a:rPr lang="en-US" altLang="en-US" sz="1800">
                <a:latin typeface="Optima" charset="0"/>
                <a:cs typeface="Optima" charset="0"/>
              </a:rPr>
              <a:t>Reliability</a:t>
            </a:r>
          </a:p>
          <a:p>
            <a:pPr lvl="2"/>
            <a:r>
              <a:rPr lang="en-US" altLang="en-US" sz="1400">
                <a:latin typeface="Optima" charset="0"/>
                <a:cs typeface="Optima" charset="0"/>
              </a:rPr>
              <a:t>Tubes and memory technology</a:t>
            </a:r>
          </a:p>
          <a:p>
            <a:pPr lvl="1">
              <a:buFont typeface="Arial"/>
              <a:buChar char="•"/>
            </a:pPr>
            <a:r>
              <a:rPr lang="en-US" altLang="en-US" sz="1800">
                <a:latin typeface="Optima" charset="0"/>
                <a:cs typeface="Optima" charset="0"/>
              </a:rPr>
              <a:t>Heat, power</a:t>
            </a:r>
          </a:p>
        </p:txBody>
      </p:sp>
      <p:pic>
        <p:nvPicPr>
          <p:cNvPr id="41987" name="Content Placeholder 6" descr="B03.jpg"/>
          <p:cNvPicPr>
            <a:picLocks noGrp="1" noChangeAspect="1"/>
          </p:cNvPicPr>
          <p:nvPr>
            <p:ph sz="half" idx="2"/>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a:xfrm>
            <a:off x="6553200" y="1295400"/>
            <a:ext cx="1524000" cy="1735138"/>
          </a:xfrm>
        </p:spPr>
      </p:pic>
      <p:pic>
        <p:nvPicPr>
          <p:cNvPr id="41988" name="Picture 3"/>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rot="-5400000">
            <a:off x="7337425" y="206375"/>
            <a:ext cx="762000" cy="6540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41989" name="Picture 4"/>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172200" y="3262313"/>
            <a:ext cx="2590800" cy="33020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This is </a:t>
            </a:r>
            <a:r>
              <a:rPr lang="en-US" b="1" dirty="0"/>
              <a:t>CS3339 – Computer Architecture</a:t>
            </a:r>
            <a:r>
              <a:rPr lang="en-US" dirty="0"/>
              <a:t>.  If you are surprised by this you are probably not supposed to be here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3" name="Title 1"/>
          <p:cNvSpPr>
            <a:spLocks noGrp="1"/>
          </p:cNvSpPr>
          <p:nvPr>
            <p:ph type="title"/>
          </p:nvPr>
        </p:nvSpPr>
        <p:spPr>
          <a:xfrm>
            <a:off x="228600" y="152400"/>
            <a:ext cx="8610600" cy="762000"/>
          </a:xfrm>
        </p:spPr>
        <p:txBody>
          <a:bodyPr/>
          <a:lstStyle/>
          <a:p>
            <a:r>
              <a:rPr lang="en-US" altLang="en-US">
                <a:latin typeface="Optima" charset="0"/>
                <a:cs typeface="Optima" charset="0"/>
              </a:rPr>
              <a:t>Phase III : Transistors</a:t>
            </a:r>
          </a:p>
        </p:txBody>
      </p:sp>
      <p:sp>
        <p:nvSpPr>
          <p:cNvPr id="44034" name="Content Placeholder 3"/>
          <p:cNvSpPr>
            <a:spLocks noGrp="1"/>
          </p:cNvSpPr>
          <p:nvPr>
            <p:ph sz="half" idx="1"/>
          </p:nvPr>
        </p:nvSpPr>
        <p:spPr/>
        <p:txBody>
          <a:bodyPr/>
          <a:lstStyle/>
          <a:p>
            <a:r>
              <a:rPr lang="en-US" altLang="en-US" sz="2000" dirty="0">
                <a:latin typeface="Optima" charset="0"/>
                <a:cs typeface="Optima" charset="0"/>
              </a:rPr>
              <a:t>Mid 50s – Mid 60s</a:t>
            </a:r>
          </a:p>
          <a:p>
            <a:r>
              <a:rPr lang="en-US" altLang="en-US" sz="2000" dirty="0">
                <a:latin typeface="Optima" charset="0"/>
                <a:cs typeface="Optima" charset="0"/>
              </a:rPr>
              <a:t>IBM joins the game</a:t>
            </a:r>
          </a:p>
          <a:p>
            <a:endParaRPr lang="en-US" altLang="en-US" sz="2000" dirty="0">
              <a:latin typeface="Optima" charset="0"/>
              <a:cs typeface="Optima" charset="0"/>
            </a:endParaRPr>
          </a:p>
          <a:p>
            <a:r>
              <a:rPr lang="en-US" altLang="en-US" sz="2000" dirty="0">
                <a:latin typeface="Optima" charset="0"/>
                <a:cs typeface="Optima" charset="0"/>
              </a:rPr>
              <a:t>Transistors small and low-power</a:t>
            </a:r>
          </a:p>
          <a:p>
            <a:r>
              <a:rPr lang="en-US" altLang="en-US" sz="2000" dirty="0">
                <a:latin typeface="Optima" charset="0"/>
                <a:cs typeface="Optima" charset="0"/>
              </a:rPr>
              <a:t>Increased reliability</a:t>
            </a:r>
          </a:p>
          <a:p>
            <a:endParaRPr lang="en-US" altLang="en-US" sz="2000" dirty="0">
              <a:latin typeface="Optima" charset="0"/>
              <a:cs typeface="Optima" charset="0"/>
            </a:endParaRPr>
          </a:p>
          <a:p>
            <a:r>
              <a:rPr lang="en-US" altLang="en-US" sz="2000" dirty="0">
                <a:latin typeface="Optima" charset="0"/>
                <a:cs typeface="Optima" charset="0"/>
              </a:rPr>
              <a:t>Introduction of high-level languages</a:t>
            </a:r>
          </a:p>
          <a:p>
            <a:endParaRPr lang="en-US" altLang="en-US" sz="2000" dirty="0">
              <a:latin typeface="Optima" charset="0"/>
              <a:cs typeface="Optima" charset="0"/>
            </a:endParaRPr>
          </a:p>
          <a:p>
            <a:r>
              <a:rPr lang="en-US" altLang="en-US" sz="2000" dirty="0">
                <a:latin typeface="Optima" charset="0"/>
                <a:cs typeface="Optima" charset="0"/>
              </a:rPr>
              <a:t>Main architectural issue</a:t>
            </a:r>
          </a:p>
          <a:p>
            <a:pPr lvl="1"/>
            <a:r>
              <a:rPr lang="en-US" altLang="en-US" sz="1800" dirty="0">
                <a:latin typeface="Optima" charset="0"/>
                <a:cs typeface="Optima" charset="0"/>
              </a:rPr>
              <a:t>Focus on ISA</a:t>
            </a:r>
          </a:p>
          <a:p>
            <a:pPr lvl="2"/>
            <a:r>
              <a:rPr lang="en-US" altLang="en-US" sz="1600" dirty="0">
                <a:latin typeface="Optima" charset="0"/>
                <a:cs typeface="Optima" charset="0"/>
              </a:rPr>
              <a:t>machines getting more complex</a:t>
            </a:r>
          </a:p>
          <a:p>
            <a:pPr lvl="2"/>
            <a:r>
              <a:rPr lang="en-US" altLang="en-US" sz="1600" dirty="0">
                <a:latin typeface="Optima" charset="0"/>
                <a:cs typeface="Optima" charset="0"/>
              </a:rPr>
              <a:t>need to hide complexity from programmer</a:t>
            </a:r>
          </a:p>
          <a:p>
            <a:pPr lvl="1"/>
            <a:r>
              <a:rPr lang="en-US" altLang="en-US" sz="1800" dirty="0">
                <a:latin typeface="Optima" charset="0"/>
                <a:cs typeface="Optima" charset="0"/>
              </a:rPr>
              <a:t>Memory</a:t>
            </a:r>
          </a:p>
          <a:p>
            <a:pPr lvl="1">
              <a:buFont typeface="Times" charset="0"/>
              <a:buNone/>
            </a:pPr>
            <a:endParaRPr lang="en-US" altLang="en-US" sz="1800" dirty="0">
              <a:latin typeface="Optima" charset="0"/>
              <a:cs typeface="Optima" charset="0"/>
            </a:endParaRPr>
          </a:p>
        </p:txBody>
      </p:sp>
      <p:pic>
        <p:nvPicPr>
          <p:cNvPr id="44035" name="Content Placeholder 5" descr="MJE13001_Transistor.jpg"/>
          <p:cNvPicPr>
            <a:picLocks noGrp="1" noChangeAspect="1"/>
          </p:cNvPicPr>
          <p:nvPr>
            <p:ph sz="half" idx="2"/>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a:xfrm>
            <a:off x="7391400" y="0"/>
            <a:ext cx="838200" cy="838200"/>
          </a:xfrm>
        </p:spPr>
      </p:pic>
      <p:pic>
        <p:nvPicPr>
          <p:cNvPr id="44036" name="Picture 8"/>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876800" y="3733800"/>
            <a:ext cx="3662363" cy="28638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44037" name="Picture 9"/>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096000" y="1295400"/>
            <a:ext cx="1608138" cy="22860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7" name="Title 1"/>
          <p:cNvSpPr>
            <a:spLocks noGrp="1"/>
          </p:cNvSpPr>
          <p:nvPr>
            <p:ph type="title"/>
          </p:nvPr>
        </p:nvSpPr>
        <p:spPr>
          <a:xfrm>
            <a:off x="228600" y="152400"/>
            <a:ext cx="8610600" cy="762000"/>
          </a:xfrm>
        </p:spPr>
        <p:txBody>
          <a:bodyPr/>
          <a:lstStyle/>
          <a:p>
            <a:r>
              <a:rPr lang="en-US" altLang="en-US">
                <a:latin typeface="Optima" charset="0"/>
                <a:cs typeface="Optima" charset="0"/>
              </a:rPr>
              <a:t>Phase IV : Integrated Circuits and VLSI</a:t>
            </a:r>
          </a:p>
        </p:txBody>
      </p:sp>
      <p:sp>
        <p:nvSpPr>
          <p:cNvPr id="45058" name="Content Placeholder 2"/>
          <p:cNvSpPr>
            <a:spLocks noGrp="1"/>
          </p:cNvSpPr>
          <p:nvPr>
            <p:ph sz="half" idx="1"/>
          </p:nvPr>
        </p:nvSpPr>
        <p:spPr>
          <a:xfrm>
            <a:off x="457200" y="1219200"/>
            <a:ext cx="4038600" cy="5486400"/>
          </a:xfrm>
        </p:spPr>
        <p:txBody>
          <a:bodyPr/>
          <a:lstStyle/>
          <a:p>
            <a:r>
              <a:rPr lang="en-US" altLang="en-US" sz="2000">
                <a:latin typeface="Optima" charset="0"/>
                <a:cs typeface="Optima" charset="0"/>
              </a:rPr>
              <a:t>Mid 60s – 2000s</a:t>
            </a:r>
          </a:p>
          <a:p>
            <a:r>
              <a:rPr lang="en-US" altLang="en-US" sz="2000">
                <a:latin typeface="Optima" charset="0"/>
                <a:cs typeface="Optima" charset="0"/>
              </a:rPr>
              <a:t>Cram thousands – then millions – then billions of transistors onto a single chip</a:t>
            </a:r>
          </a:p>
          <a:p>
            <a:r>
              <a:rPr lang="en-US" altLang="en-US" sz="2000">
                <a:latin typeface="Optima" charset="0"/>
                <a:cs typeface="Optima" charset="0"/>
              </a:rPr>
              <a:t>Both Kilby and Noyce credited</a:t>
            </a:r>
          </a:p>
          <a:p>
            <a:pPr>
              <a:buFont typeface="Times" charset="0"/>
              <a:buNone/>
            </a:pPr>
            <a:endParaRPr lang="en-US" altLang="en-US" sz="2000">
              <a:latin typeface="Optima" charset="0"/>
              <a:cs typeface="Optima" charset="0"/>
            </a:endParaRPr>
          </a:p>
          <a:p>
            <a:r>
              <a:rPr lang="en-US" altLang="en-US" sz="2000">
                <a:latin typeface="Optima" charset="0"/>
                <a:cs typeface="Optima" charset="0"/>
              </a:rPr>
              <a:t>Semiconductor memory</a:t>
            </a:r>
          </a:p>
          <a:p>
            <a:r>
              <a:rPr lang="en-US" altLang="en-US" sz="2000">
                <a:latin typeface="Optima" charset="0"/>
                <a:cs typeface="Optima" charset="0"/>
              </a:rPr>
              <a:t>Parallel Architectures</a:t>
            </a:r>
          </a:p>
          <a:p>
            <a:endParaRPr lang="en-US" altLang="en-US" sz="2000">
              <a:latin typeface="Optima" charset="0"/>
              <a:cs typeface="Optima" charset="0"/>
            </a:endParaRPr>
          </a:p>
          <a:p>
            <a:r>
              <a:rPr lang="en-US" altLang="en-US" sz="2000">
                <a:latin typeface="Optima" charset="0"/>
                <a:cs typeface="Optima" charset="0"/>
              </a:rPr>
              <a:t>Main architectural issues</a:t>
            </a:r>
          </a:p>
          <a:p>
            <a:pPr lvl="1"/>
            <a:r>
              <a:rPr lang="en-US" altLang="en-US" sz="1800">
                <a:latin typeface="Optima" charset="0"/>
                <a:cs typeface="Optima" charset="0"/>
              </a:rPr>
              <a:t>Memory capacity and speed</a:t>
            </a:r>
          </a:p>
          <a:p>
            <a:pPr lvl="2"/>
            <a:r>
              <a:rPr lang="en-US" altLang="en-US" sz="1400">
                <a:latin typeface="Optima" charset="0"/>
                <a:cs typeface="Optima" charset="0"/>
              </a:rPr>
              <a:t>Cache, VM</a:t>
            </a:r>
          </a:p>
          <a:p>
            <a:pPr lvl="1"/>
            <a:r>
              <a:rPr lang="en-US" altLang="en-US" sz="1800">
                <a:latin typeface="Optima" charset="0"/>
                <a:cs typeface="Optima" charset="0"/>
              </a:rPr>
              <a:t>Extensive ISAs</a:t>
            </a:r>
          </a:p>
          <a:p>
            <a:pPr lvl="1"/>
            <a:r>
              <a:rPr lang="en-US" altLang="en-US" sz="1800">
                <a:latin typeface="Optima" charset="0"/>
                <a:cs typeface="Optima" charset="0"/>
              </a:rPr>
              <a:t>ILP : functional units, pipelining</a:t>
            </a:r>
          </a:p>
          <a:p>
            <a:pPr lvl="2">
              <a:buFont typeface="Times" charset="0"/>
              <a:buNone/>
            </a:pPr>
            <a:endParaRPr lang="en-US" altLang="en-US" sz="1400">
              <a:latin typeface="Optima" charset="0"/>
              <a:cs typeface="Optima" charset="0"/>
            </a:endParaRPr>
          </a:p>
          <a:p>
            <a:pPr lvl="1"/>
            <a:endParaRPr lang="en-US" altLang="en-US" sz="1800">
              <a:latin typeface="Optima" charset="0"/>
              <a:cs typeface="Optima" charset="0"/>
            </a:endParaRPr>
          </a:p>
          <a:p>
            <a:pPr lvl="1">
              <a:buFont typeface="Times" charset="0"/>
              <a:buNone/>
            </a:pPr>
            <a:r>
              <a:rPr lang="en-US" altLang="en-US" sz="1800">
                <a:latin typeface="Optima" charset="0"/>
                <a:cs typeface="Optima" charset="0"/>
              </a:rPr>
              <a:t> </a:t>
            </a:r>
          </a:p>
        </p:txBody>
      </p:sp>
      <p:pic>
        <p:nvPicPr>
          <p:cNvPr id="45059" name="Content Placeholder 4" descr="integrated-circuit.jpg"/>
          <p:cNvPicPr>
            <a:picLocks noGrp="1" noChangeAspect="1"/>
          </p:cNvPicPr>
          <p:nvPr>
            <p:ph sz="half" idx="2"/>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a:xfrm>
            <a:off x="8229600" y="228600"/>
            <a:ext cx="609600" cy="612775"/>
          </a:xfrm>
        </p:spPr>
      </p:pic>
      <p:pic>
        <p:nvPicPr>
          <p:cNvPr id="45060" name="Picture 8"/>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781800" y="1371600"/>
            <a:ext cx="1917700" cy="23447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45061" name="Picture 9"/>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248400" y="5029200"/>
            <a:ext cx="1143000" cy="7762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45062" name="Picture 10"/>
          <p:cNvPicPr>
            <a:picLocks noChangeAspect="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391400" y="4267200"/>
            <a:ext cx="896938" cy="9398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45063" name="Picture 11"/>
          <p:cNvPicPr>
            <a:picLocks noChangeAspect="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334000" y="5867400"/>
            <a:ext cx="1676400" cy="7540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45064" name="Picture 12"/>
          <p:cNvPicPr>
            <a:picLocks noChangeAspect="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410200" y="3962400"/>
            <a:ext cx="1403350" cy="10541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45065" name="Picture 13"/>
          <p:cNvPicPr>
            <a:picLocks noChangeAspect="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flipV="1">
            <a:off x="7772400" y="5638800"/>
            <a:ext cx="914400" cy="9112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Chapter 1</a:t>
            </a:r>
          </a:p>
        </p:txBody>
      </p:sp>
      <p:pic>
        <p:nvPicPr>
          <p:cNvPr id="8" name="Picture 7" descr="Screen Shot 2018-08-27 at 5.26.55 AM.png"/>
          <p:cNvPicPr>
            <a:picLocks noChangeAspect="1"/>
          </p:cNvPicPr>
          <p:nvPr/>
        </p:nvPicPr>
        <p:blipFill>
          <a:blip r:embed="rId2"/>
          <a:stretch>
            <a:fillRect/>
          </a:stretch>
        </p:blipFill>
        <p:spPr>
          <a:xfrm>
            <a:off x="1103806" y="1364226"/>
            <a:ext cx="6307800" cy="520531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Size is Important</a:t>
            </a:r>
          </a:p>
        </p:txBody>
      </p:sp>
      <p:sp>
        <p:nvSpPr>
          <p:cNvPr id="6" name="Content Placeholder 5"/>
          <p:cNvSpPr>
            <a:spLocks noGrp="1"/>
          </p:cNvSpPr>
          <p:nvPr>
            <p:ph idx="1"/>
          </p:nvPr>
        </p:nvSpPr>
        <p:spPr/>
        <p:txBody>
          <a:bodyPr/>
          <a:lstStyle/>
          <a:p>
            <a:r>
              <a:rPr lang="en-US"/>
              <a:t>Add slides covering sections </a:t>
            </a:r>
          </a:p>
        </p:txBody>
      </p:sp>
      <p:pic>
        <p:nvPicPr>
          <p:cNvPr id="8" name="Picture 7" descr="Screen Shot 2018-08-27 at 11.21.11 AM.png"/>
          <p:cNvPicPr>
            <a:picLocks noChangeAspect="1"/>
          </p:cNvPicPr>
          <p:nvPr/>
        </p:nvPicPr>
        <p:blipFill>
          <a:blip r:embed="rId2"/>
          <a:stretch>
            <a:fillRect/>
          </a:stretch>
        </p:blipFill>
        <p:spPr>
          <a:xfrm>
            <a:off x="457200" y="1308824"/>
            <a:ext cx="7860544" cy="5015776"/>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Eight Great Ideas</a:t>
            </a:r>
          </a:p>
        </p:txBody>
      </p:sp>
      <p:pic>
        <p:nvPicPr>
          <p:cNvPr id="11" name="Picture 10" descr="Screen Shot 2018-08-27 at 11.22.21 AM.png"/>
          <p:cNvPicPr>
            <a:picLocks noChangeAspect="1"/>
          </p:cNvPicPr>
          <p:nvPr/>
        </p:nvPicPr>
        <p:blipFill>
          <a:blip r:embed="rId2"/>
          <a:stretch>
            <a:fillRect/>
          </a:stretch>
        </p:blipFill>
        <p:spPr>
          <a:xfrm>
            <a:off x="2143180" y="1380342"/>
            <a:ext cx="4160647" cy="5100906"/>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Multiprocessors</a:t>
            </a:r>
          </a:p>
        </p:txBody>
      </p:sp>
      <p:pic>
        <p:nvPicPr>
          <p:cNvPr id="4" name="Content Placeholder 3" descr="Screen Shot 2018-08-27 at 11.25.09 AM.png"/>
          <p:cNvPicPr>
            <a:picLocks noGrp="1" noChangeAspect="1"/>
          </p:cNvPicPr>
          <p:nvPr>
            <p:ph idx="1"/>
          </p:nvPr>
        </p:nvPicPr>
        <p:blipFill>
          <a:blip r:embed="rId2"/>
          <a:stretch>
            <a:fillRect/>
          </a:stretch>
        </p:blipFill>
        <p:spPr>
          <a:xfrm>
            <a:off x="1793299" y="1219200"/>
            <a:ext cx="5557402" cy="5105400"/>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 1 - Performance</a:t>
            </a:r>
          </a:p>
        </p:txBody>
      </p:sp>
      <p:sp>
        <p:nvSpPr>
          <p:cNvPr id="3" name="Content Placeholder 2"/>
          <p:cNvSpPr>
            <a:spLocks noGrp="1"/>
          </p:cNvSpPr>
          <p:nvPr>
            <p:ph idx="1"/>
          </p:nvPr>
        </p:nvSpPr>
        <p:spPr/>
        <p:txBody>
          <a:bodyPr/>
          <a:lstStyle/>
          <a:p>
            <a:r>
              <a:rPr lang="en-US" sz="2400"/>
              <a:t>Why talk about performance first?</a:t>
            </a:r>
          </a:p>
          <a:p>
            <a:pPr lvl="1"/>
            <a:r>
              <a:rPr lang="en-US" sz="2000"/>
              <a:t>Performance is at the heart of every improvement that has been made to computers.  Either faster or cheaper.</a:t>
            </a:r>
          </a:p>
          <a:p>
            <a:pPr lvl="1"/>
            <a:r>
              <a:rPr lang="en-US" sz="2000"/>
              <a:t>Talking about performance introduces cycles and instructions which are the basic building blocks of an architecture.</a:t>
            </a:r>
          </a:p>
          <a:p>
            <a:pPr lvl="1"/>
            <a:r>
              <a:rPr lang="en-US" sz="2000"/>
              <a:t>It is a “soft” way of getting started.</a:t>
            </a:r>
          </a:p>
          <a:p>
            <a:pPr lvl="1"/>
            <a:r>
              <a:rPr lang="en-US" sz="2000"/>
              <a:t>We need it for later.</a:t>
            </a:r>
          </a:p>
          <a:p>
            <a:pPr lvl="1"/>
            <a:r>
              <a:rPr lang="en-US" sz="2000"/>
              <a:t>We can calculate something so it makes for good homework.</a:t>
            </a:r>
          </a:p>
          <a:p>
            <a:pPr lvl="1"/>
            <a:r>
              <a:rPr lang="en-US" sz="2000"/>
              <a:t>I have to talk about it.</a:t>
            </a:r>
          </a:p>
          <a:p>
            <a:pPr lvl="1"/>
            <a:r>
              <a:rPr lang="en-US" sz="2000"/>
              <a:t>I will think of others </a:t>
            </a:r>
            <a:r>
              <a:rPr lang="en-US" sz="2000">
                <a:sym typeface="Wingdings"/>
              </a:rPr>
              <a:t></a:t>
            </a:r>
            <a:endParaRPr lang="en-US"/>
          </a:p>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altLang="en-US">
                <a:latin typeface="Optima" charset="0"/>
                <a:cs typeface="Optima" charset="0"/>
              </a:rPr>
              <a:t>Performance Evaluation Goals</a:t>
            </a:r>
          </a:p>
        </p:txBody>
      </p:sp>
      <p:sp>
        <p:nvSpPr>
          <p:cNvPr id="887811" name="Rectangle 3"/>
          <p:cNvSpPr>
            <a:spLocks noGrp="1" noChangeArrowheads="1"/>
          </p:cNvSpPr>
          <p:nvPr>
            <p:ph idx="1"/>
          </p:nvPr>
        </p:nvSpPr>
        <p:spPr/>
        <p:txBody>
          <a:bodyPr/>
          <a:lstStyle/>
          <a:p>
            <a:pPr eaLnBrk="1" hangingPunct="1"/>
            <a:r>
              <a:rPr lang="en-US" altLang="en-US" sz="2000" dirty="0" smtClean="0">
                <a:latin typeface="Optima" charset="0"/>
                <a:cs typeface="Optima" charset="0"/>
              </a:rPr>
              <a:t>Buyer </a:t>
            </a:r>
            <a:r>
              <a:rPr lang="en-US" altLang="en-US" sz="2000" dirty="0">
                <a:latin typeface="Optima" charset="0"/>
                <a:cs typeface="Optima" charset="0"/>
              </a:rPr>
              <a:t>perspective </a:t>
            </a:r>
            <a:endParaRPr lang="en-US" altLang="en-US" sz="2000" dirty="0" smtClean="0">
              <a:latin typeface="Optima" charset="0"/>
              <a:cs typeface="Optima" charset="0"/>
            </a:endParaRPr>
          </a:p>
          <a:p>
            <a:pPr lvl="1" eaLnBrk="1" hangingPunct="1"/>
            <a:r>
              <a:rPr lang="en-US" altLang="en-US" sz="1800" dirty="0" smtClean="0">
                <a:latin typeface="Optima" charset="0"/>
                <a:cs typeface="Optima" charset="0"/>
              </a:rPr>
              <a:t>Given </a:t>
            </a:r>
            <a:r>
              <a:rPr lang="en-US" altLang="en-US" sz="1800" dirty="0">
                <a:latin typeface="Optima" charset="0"/>
                <a:cs typeface="Optima" charset="0"/>
              </a:rPr>
              <a:t>a collection of machines, which has the </a:t>
            </a:r>
          </a:p>
          <a:p>
            <a:pPr lvl="2" eaLnBrk="1" hangingPunct="1"/>
            <a:r>
              <a:rPr lang="en-US" altLang="en-US" sz="1600" dirty="0">
                <a:latin typeface="Optima" charset="0"/>
                <a:cs typeface="Optima" charset="0"/>
              </a:rPr>
              <a:t>best performance ?</a:t>
            </a:r>
          </a:p>
          <a:p>
            <a:pPr lvl="2" eaLnBrk="1" hangingPunct="1"/>
            <a:r>
              <a:rPr lang="en-US" altLang="en-US" sz="1600" dirty="0">
                <a:latin typeface="Optima" charset="0"/>
                <a:cs typeface="Optima" charset="0"/>
              </a:rPr>
              <a:t>least cost ?</a:t>
            </a:r>
          </a:p>
          <a:p>
            <a:pPr lvl="2" eaLnBrk="1" hangingPunct="1"/>
            <a:r>
              <a:rPr lang="en-US" altLang="en-US" sz="1600" dirty="0">
                <a:latin typeface="Optima" charset="0"/>
                <a:cs typeface="Optima" charset="0"/>
              </a:rPr>
              <a:t>best cost/performance?</a:t>
            </a:r>
          </a:p>
          <a:p>
            <a:pPr eaLnBrk="1" hangingPunct="1"/>
            <a:r>
              <a:rPr lang="en-US" altLang="en-US" sz="2000" dirty="0" smtClean="0">
                <a:latin typeface="Optima" charset="0"/>
                <a:cs typeface="Optima" charset="0"/>
              </a:rPr>
              <a:t>Architect </a:t>
            </a:r>
            <a:r>
              <a:rPr lang="en-US" altLang="en-US" sz="2000" dirty="0">
                <a:latin typeface="Optima" charset="0"/>
                <a:cs typeface="Optima" charset="0"/>
              </a:rPr>
              <a:t>perspective</a:t>
            </a:r>
            <a:endParaRPr lang="en-US" altLang="en-US" sz="2000" dirty="0" smtClean="0">
              <a:latin typeface="Optima" charset="0"/>
              <a:cs typeface="Optima" charset="0"/>
            </a:endParaRPr>
          </a:p>
          <a:p>
            <a:pPr lvl="1" eaLnBrk="1" hangingPunct="1"/>
            <a:r>
              <a:rPr lang="en-US" altLang="en-US" sz="1800" dirty="0">
                <a:latin typeface="Optima" charset="0"/>
                <a:cs typeface="Optima" charset="0"/>
              </a:rPr>
              <a:t>F</a:t>
            </a:r>
            <a:r>
              <a:rPr lang="en-US" altLang="en-US" sz="1800" dirty="0" smtClean="0">
                <a:latin typeface="Optima" charset="0"/>
                <a:cs typeface="Optima" charset="0"/>
              </a:rPr>
              <a:t>aced </a:t>
            </a:r>
            <a:r>
              <a:rPr lang="en-US" altLang="en-US" sz="1800" dirty="0">
                <a:latin typeface="Optima" charset="0"/>
                <a:cs typeface="Optima" charset="0"/>
              </a:rPr>
              <a:t>with design options, which has the </a:t>
            </a:r>
          </a:p>
          <a:p>
            <a:pPr lvl="2" eaLnBrk="1" hangingPunct="1"/>
            <a:r>
              <a:rPr lang="en-US" altLang="en-US" sz="1600" dirty="0">
                <a:latin typeface="Optima" charset="0"/>
                <a:cs typeface="Optima" charset="0"/>
              </a:rPr>
              <a:t>best performance?</a:t>
            </a:r>
          </a:p>
          <a:p>
            <a:pPr lvl="2" eaLnBrk="1" hangingPunct="1"/>
            <a:r>
              <a:rPr lang="en-US" altLang="en-US" sz="1600" dirty="0">
                <a:latin typeface="Optima" charset="0"/>
                <a:cs typeface="Optima" charset="0"/>
              </a:rPr>
              <a:t>least cost ?</a:t>
            </a:r>
          </a:p>
          <a:p>
            <a:pPr lvl="2" eaLnBrk="1" hangingPunct="1"/>
            <a:r>
              <a:rPr lang="en-US" altLang="en-US" sz="1600" dirty="0">
                <a:latin typeface="Optima" charset="0"/>
                <a:cs typeface="Optima" charset="0"/>
              </a:rPr>
              <a:t>best cost/performance?</a:t>
            </a:r>
          </a:p>
          <a:p>
            <a:pPr eaLnBrk="1" hangingPunct="1"/>
            <a:r>
              <a:rPr lang="en-US" altLang="en-US" sz="2000" dirty="0">
                <a:latin typeface="Optima" charset="0"/>
                <a:cs typeface="Optima" charset="0"/>
              </a:rPr>
              <a:t>Both require</a:t>
            </a:r>
            <a:endParaRPr lang="en-US" altLang="en-US" sz="2000" dirty="0" smtClean="0">
              <a:latin typeface="Optima" charset="0"/>
              <a:cs typeface="Optima" charset="0"/>
            </a:endParaRPr>
          </a:p>
          <a:p>
            <a:pPr lvl="1" eaLnBrk="1" hangingPunct="1"/>
            <a:r>
              <a:rPr lang="en-US" altLang="en-US" sz="1800" dirty="0">
                <a:latin typeface="Optima" charset="0"/>
                <a:cs typeface="Optima" charset="0"/>
              </a:rPr>
              <a:t>B</a:t>
            </a:r>
            <a:r>
              <a:rPr lang="en-US" altLang="en-US" sz="1800" dirty="0" smtClean="0">
                <a:latin typeface="Optima" charset="0"/>
                <a:cs typeface="Optima" charset="0"/>
              </a:rPr>
              <a:t>asis </a:t>
            </a:r>
            <a:r>
              <a:rPr lang="en-US" altLang="en-US" sz="1800" dirty="0">
                <a:latin typeface="Optima" charset="0"/>
                <a:cs typeface="Optima" charset="0"/>
              </a:rPr>
              <a:t>for comparison</a:t>
            </a:r>
            <a:endParaRPr lang="en-US" altLang="en-US" sz="1800" dirty="0" smtClean="0">
              <a:latin typeface="Optima" charset="0"/>
              <a:cs typeface="Optima" charset="0"/>
            </a:endParaRPr>
          </a:p>
          <a:p>
            <a:pPr lvl="1" eaLnBrk="1" hangingPunct="1"/>
            <a:r>
              <a:rPr lang="en-US" altLang="en-US" sz="1800" dirty="0">
                <a:latin typeface="Optima" charset="0"/>
                <a:cs typeface="Optima" charset="0"/>
              </a:rPr>
              <a:t>M</a:t>
            </a:r>
            <a:r>
              <a:rPr lang="en-US" altLang="en-US" sz="1800" dirty="0" smtClean="0">
                <a:latin typeface="Optima" charset="0"/>
                <a:cs typeface="Optima" charset="0"/>
              </a:rPr>
              <a:t>etrics </a:t>
            </a:r>
            <a:r>
              <a:rPr lang="en-US" altLang="en-US" sz="1800" dirty="0">
                <a:latin typeface="Optima" charset="0"/>
                <a:cs typeface="Optima" charset="0"/>
              </a:rPr>
              <a:t>for evaluation</a:t>
            </a:r>
          </a:p>
          <a:p>
            <a:pPr eaLnBrk="1" hangingPunct="1"/>
            <a:r>
              <a:rPr lang="en-US" altLang="en-US" sz="2000" dirty="0">
                <a:solidFill>
                  <a:srgbClr val="FF0000"/>
                </a:solidFill>
                <a:latin typeface="Optima" charset="0"/>
                <a:cs typeface="Optima" charset="0"/>
              </a:rPr>
              <a:t>Our goal is to understand what factors in the architecture contribute to overall system performance and the relative importance (and cost) of these factors.  No absolute answers!!!!</a:t>
            </a:r>
          </a:p>
        </p:txBody>
      </p:sp>
      <p:sp>
        <p:nvSpPr>
          <p:cNvPr id="4" name="TextBox 3"/>
          <p:cNvSpPr txBox="1"/>
          <p:nvPr/>
        </p:nvSpPr>
        <p:spPr>
          <a:xfrm>
            <a:off x="6346825" y="2251074"/>
            <a:ext cx="1903401" cy="400110"/>
          </a:xfrm>
          <a:prstGeom prst="rect">
            <a:avLst/>
          </a:prstGeom>
          <a:solidFill>
            <a:schemeClr val="bg1"/>
          </a:solidFill>
          <a:effectLst>
            <a:outerShdw blurRad="50800" dist="38100" dir="10800000" algn="l">
              <a:srgbClr val="000000">
                <a:alpha val="43000"/>
              </a:srgbClr>
            </a:outerShdw>
          </a:effectLst>
        </p:spPr>
        <p:txBody>
          <a:bodyPr wrap="square">
            <a:spAutoFit/>
            <a:sp3d/>
          </a:bodyPr>
          <a:lstStyle/>
          <a:p>
            <a:pPr algn="ctr">
              <a:defRPr/>
            </a:pPr>
            <a:r>
              <a:rPr lang="en-US" sz="2000" b="1" dirty="0">
                <a:solidFill>
                  <a:schemeClr val="tx2"/>
                </a:solidFill>
                <a:latin typeface="Calibri"/>
                <a:ea typeface="ＭＳ Ｐゴシック" pitchFamily="-107" charset="-128"/>
                <a:cs typeface="Calibri"/>
              </a:rPr>
              <a:t>trade-offs</a:t>
            </a:r>
          </a:p>
        </p:txBody>
      </p:sp>
      <p:cxnSp>
        <p:nvCxnSpPr>
          <p:cNvPr id="6" name="Straight Arrow Connector 5"/>
          <p:cNvCxnSpPr>
            <a:cxnSpLocks noChangeShapeType="1"/>
            <a:stCxn id="4" idx="1"/>
          </p:cNvCxnSpPr>
          <p:nvPr/>
        </p:nvCxnSpPr>
        <p:spPr bwMode="auto">
          <a:xfrm rot="10800000" flipV="1">
            <a:off x="3678239" y="2451129"/>
            <a:ext cx="2668586" cy="199994"/>
          </a:xfrm>
          <a:prstGeom prst="straightConnector1">
            <a:avLst/>
          </a:prstGeom>
          <a:noFill/>
          <a:ln w="22225">
            <a:solidFill>
              <a:schemeClr val="tx1"/>
            </a:solidFill>
            <a:round/>
            <a:headEnd/>
            <a:tailEnd type="arrow" w="lg" len="lg"/>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cxnSp>
        <p:nvCxnSpPr>
          <p:cNvPr id="8" name="Straight Arrow Connector 7"/>
          <p:cNvCxnSpPr>
            <a:cxnSpLocks noChangeShapeType="1"/>
            <a:stCxn id="4" idx="1"/>
          </p:cNvCxnSpPr>
          <p:nvPr/>
        </p:nvCxnSpPr>
        <p:spPr bwMode="auto">
          <a:xfrm rot="10800000" flipV="1">
            <a:off x="3678239" y="2451129"/>
            <a:ext cx="2668586" cy="1854170"/>
          </a:xfrm>
          <a:prstGeom prst="straightConnector1">
            <a:avLst/>
          </a:prstGeom>
          <a:noFill/>
          <a:ln w="22225">
            <a:solidFill>
              <a:schemeClr val="tx1"/>
            </a:solidFill>
            <a:round/>
            <a:headEnd/>
            <a:tailEnd type="arrow" w="lg" len="lg"/>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sp>
        <p:nvSpPr>
          <p:cNvPr id="13" name="TextBox 12"/>
          <p:cNvSpPr txBox="1"/>
          <p:nvPr/>
        </p:nvSpPr>
        <p:spPr>
          <a:xfrm>
            <a:off x="4286250" y="4784725"/>
            <a:ext cx="1863725" cy="369888"/>
          </a:xfrm>
          <a:prstGeom prst="rect">
            <a:avLst/>
          </a:prstGeom>
          <a:solidFill>
            <a:schemeClr val="bg1"/>
          </a:solidFill>
          <a:ln>
            <a:noFill/>
          </a:ln>
          <a:effectLst>
            <a:outerShdw blurRad="50800" dist="38100" dir="2700000" algn="tl" rotWithShape="0">
              <a:srgbClr val="000000">
                <a:alpha val="43000"/>
              </a:srgbClr>
            </a:outerShdw>
          </a:effectLst>
        </p:spPr>
        <p:txBody>
          <a:bodyPr>
            <a:spAutoFit/>
            <a:sp3d/>
          </a:bodyPr>
          <a:lstStyle/>
          <a:p>
            <a:pPr algn="ctr">
              <a:defRPr/>
            </a:pPr>
            <a:r>
              <a:rPr lang="en-US" b="1" dirty="0">
                <a:solidFill>
                  <a:schemeClr val="tx2"/>
                </a:solidFill>
                <a:latin typeface="Calibri"/>
                <a:ea typeface="ＭＳ Ｐゴシック" pitchFamily="-107" charset="-128"/>
                <a:cs typeface="Calibri"/>
              </a:rPr>
              <a:t>there are many</a:t>
            </a:r>
          </a:p>
        </p:txBody>
      </p:sp>
      <p:cxnSp>
        <p:nvCxnSpPr>
          <p:cNvPr id="19" name="Straight Arrow Connector 18"/>
          <p:cNvCxnSpPr>
            <a:cxnSpLocks noChangeShapeType="1"/>
          </p:cNvCxnSpPr>
          <p:nvPr/>
        </p:nvCxnSpPr>
        <p:spPr bwMode="auto">
          <a:xfrm rot="10800000" flipV="1">
            <a:off x="4805363" y="5154613"/>
            <a:ext cx="403225" cy="398462"/>
          </a:xfrm>
          <a:prstGeom prst="straightConnector1">
            <a:avLst/>
          </a:prstGeom>
          <a:noFill/>
          <a:ln w="15875">
            <a:solidFill>
              <a:schemeClr val="tx1"/>
            </a:solidFill>
            <a:round/>
            <a:headEnd/>
            <a:tailEnd type="arrow"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altLang="en-US">
                <a:latin typeface="Optima" charset="0"/>
                <a:cs typeface="Optima" charset="0"/>
              </a:rPr>
              <a:t>Performance Of What?</a:t>
            </a:r>
          </a:p>
        </p:txBody>
      </p:sp>
      <p:sp>
        <p:nvSpPr>
          <p:cNvPr id="9" name="Content Placeholder 8"/>
          <p:cNvSpPr>
            <a:spLocks noGrp="1"/>
          </p:cNvSpPr>
          <p:nvPr>
            <p:ph idx="1"/>
          </p:nvPr>
        </p:nvSpPr>
        <p:spPr>
          <a:xfrm>
            <a:off x="609600" y="1423167"/>
            <a:ext cx="8229600" cy="5105400"/>
          </a:xfrm>
        </p:spPr>
        <p:txBody>
          <a:bodyPr/>
          <a:lstStyle/>
          <a:p>
            <a:r>
              <a:rPr lang="en-US"/>
              <a:t>Computer</a:t>
            </a:r>
          </a:p>
          <a:p>
            <a:r>
              <a:rPr lang="en-US"/>
              <a:t>Computer System</a:t>
            </a:r>
          </a:p>
          <a:p>
            <a:r>
              <a:rPr lang="en-US"/>
              <a:t>Compiler</a:t>
            </a:r>
          </a:p>
          <a:p>
            <a:r>
              <a:rPr lang="en-US"/>
              <a:t>Operating System</a:t>
            </a:r>
          </a:p>
          <a:p>
            <a:r>
              <a:rPr lang="en-US"/>
              <a:t>Something else</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altLang="en-US">
                <a:latin typeface="Optima" charset="0"/>
                <a:cs typeface="Optima" charset="0"/>
              </a:rPr>
              <a:t>Numbers are always tricky …</a:t>
            </a:r>
          </a:p>
        </p:txBody>
      </p:sp>
      <p:sp>
        <p:nvSpPr>
          <p:cNvPr id="25602" name="Content Placeholder 2"/>
          <p:cNvSpPr>
            <a:spLocks noGrp="1"/>
          </p:cNvSpPr>
          <p:nvPr>
            <p:ph idx="1"/>
          </p:nvPr>
        </p:nvSpPr>
        <p:spPr>
          <a:xfrm>
            <a:off x="457200" y="1538288"/>
            <a:ext cx="8153400" cy="1433512"/>
          </a:xfrm>
        </p:spPr>
        <p:txBody>
          <a:bodyPr/>
          <a:lstStyle/>
          <a:p>
            <a:pPr eaLnBrk="1" hangingPunct="1">
              <a:buFont typeface="Wingdings" charset="2"/>
              <a:buNone/>
            </a:pPr>
            <a:r>
              <a:rPr lang="en-US" altLang="en-US" sz="2400" i="1">
                <a:latin typeface="Optima" charset="0"/>
                <a:cs typeface="Optima" charset="0"/>
              </a:rPr>
              <a:t>    </a:t>
            </a:r>
            <a:r>
              <a:rPr lang="en-US" altLang="ja-JP" sz="2400" i="1">
                <a:latin typeface="Optima" charset="0"/>
                <a:cs typeface="Optima" charset="0"/>
              </a:rPr>
              <a:t>Never let an engineer get away with simply presenting the data.  Always insist that he or she lead off with the conclusions to which the data led</a:t>
            </a:r>
          </a:p>
          <a:p>
            <a:pPr lvl="1" algn="r" eaLnBrk="1" hangingPunct="1">
              <a:buFont typeface="Monotype Sorts" charset="2"/>
              <a:buNone/>
            </a:pPr>
            <a:r>
              <a:rPr lang="en-US" altLang="en-US" sz="2000" i="1">
                <a:latin typeface="Optima" charset="0"/>
                <a:cs typeface="Optima" charset="0"/>
              </a:rPr>
              <a:t>Bob Colwell, Pentium Chronicles</a:t>
            </a:r>
          </a:p>
        </p:txBody>
      </p:sp>
      <p:sp>
        <p:nvSpPr>
          <p:cNvPr id="25603" name="Rectangle 1"/>
          <p:cNvSpPr>
            <a:spLocks noChangeArrowheads="1"/>
          </p:cNvSpPr>
          <p:nvPr/>
        </p:nvSpPr>
        <p:spPr bwMode="auto">
          <a:xfrm>
            <a:off x="879475" y="3343275"/>
            <a:ext cx="7731125" cy="11398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i="1" dirty="0">
                <a:latin typeface="Optima" charset="0"/>
              </a:rPr>
              <a:t>Statistics show that of those who contract the habit of eating, very few survive</a:t>
            </a:r>
          </a:p>
          <a:p>
            <a:pPr algn="r" eaLnBrk="1" hangingPunct="1"/>
            <a:r>
              <a:rPr lang="en-US" altLang="en-US" sz="2000" i="1" dirty="0">
                <a:latin typeface="Optima" charset="0"/>
              </a:rPr>
              <a:t>George Bernard Shaw</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altLang="en-US" dirty="0">
                <a:latin typeface="Optima" charset="0"/>
                <a:cs typeface="Optima" charset="0"/>
              </a:rPr>
              <a:t>Instructor Info</a:t>
            </a:r>
          </a:p>
        </p:txBody>
      </p:sp>
      <p:sp>
        <p:nvSpPr>
          <p:cNvPr id="17410" name="Rectangle 3"/>
          <p:cNvSpPr>
            <a:spLocks noGrp="1" noChangeArrowheads="1"/>
          </p:cNvSpPr>
          <p:nvPr>
            <p:ph idx="1"/>
          </p:nvPr>
        </p:nvSpPr>
        <p:spPr/>
        <p:txBody>
          <a:bodyPr/>
          <a:lstStyle/>
          <a:p>
            <a:pPr eaLnBrk="1" hangingPunct="1">
              <a:buFont typeface="Times" charset="0"/>
              <a:buNone/>
            </a:pPr>
            <a:endParaRPr lang="en-US" altLang="en-US" sz="2400" dirty="0" smtClean="0">
              <a:latin typeface="Optima" charset="0"/>
              <a:cs typeface="Optima" charset="0"/>
            </a:endParaRPr>
          </a:p>
          <a:p>
            <a:pPr algn="ctr" eaLnBrk="1" hangingPunct="1">
              <a:buFont typeface="Times" charset="0"/>
              <a:buNone/>
            </a:pPr>
            <a:r>
              <a:rPr lang="en-US" altLang="en-US" sz="2400" dirty="0" smtClean="0">
                <a:latin typeface="Optima" charset="0"/>
                <a:cs typeface="Optima" charset="0"/>
              </a:rPr>
              <a:t>Greg </a:t>
            </a:r>
            <a:r>
              <a:rPr lang="en-US" altLang="en-US" sz="2400" dirty="0" err="1" smtClean="0">
                <a:latin typeface="Optima" charset="0"/>
                <a:cs typeface="Optima" charset="0"/>
              </a:rPr>
              <a:t>LaKomski</a:t>
            </a:r>
            <a:endParaRPr lang="en-US" altLang="en-US" sz="2400" dirty="0" smtClean="0">
              <a:latin typeface="Optima" charset="0"/>
              <a:cs typeface="Optima" charset="0"/>
            </a:endParaRPr>
          </a:p>
          <a:p>
            <a:pPr algn="ctr" eaLnBrk="1" hangingPunct="1">
              <a:buFont typeface="Times" charset="0"/>
              <a:buNone/>
            </a:pPr>
            <a:r>
              <a:rPr lang="en-US" altLang="en-US" sz="2400" dirty="0">
                <a:latin typeface="Optima" charset="0"/>
                <a:cs typeface="Optima" charset="0"/>
              </a:rPr>
              <a:t>Comal</a:t>
            </a:r>
            <a:r>
              <a:rPr lang="en-US" altLang="en-US" sz="2400" dirty="0" smtClean="0">
                <a:latin typeface="Optima" charset="0"/>
                <a:cs typeface="Optima" charset="0"/>
              </a:rPr>
              <a:t> 210 B </a:t>
            </a:r>
          </a:p>
          <a:p>
            <a:pPr algn="ctr" eaLnBrk="1" hangingPunct="1">
              <a:buFont typeface="Times" charset="0"/>
              <a:buNone/>
            </a:pPr>
            <a:r>
              <a:rPr lang="en-US" altLang="en-US" sz="2400" dirty="0" smtClean="0">
                <a:solidFill>
                  <a:srgbClr val="000000"/>
                </a:solidFill>
                <a:latin typeface="Optima" charset="0"/>
                <a:cs typeface="Optima" charset="0"/>
                <a:hlinkClick r:id="rId3"/>
              </a:rPr>
              <a:t>greg@</a:t>
            </a:r>
            <a:r>
              <a:rPr lang="en-US" altLang="en-US" sz="2400" dirty="0">
                <a:solidFill>
                  <a:srgbClr val="000000"/>
                </a:solidFill>
                <a:latin typeface="Optima" charset="0"/>
                <a:cs typeface="Optima" charset="0"/>
                <a:hlinkClick r:id="rId3"/>
              </a:rPr>
              <a:t>txstate.edu</a:t>
            </a:r>
            <a:endParaRPr lang="en-US" altLang="en-US" sz="2400" dirty="0">
              <a:solidFill>
                <a:srgbClr val="000000"/>
              </a:solidFill>
              <a:latin typeface="Optima" charset="0"/>
              <a:cs typeface="Optima" charset="0"/>
            </a:endParaRPr>
          </a:p>
          <a:p>
            <a:pPr algn="ctr" eaLnBrk="1" hangingPunct="1">
              <a:buFont typeface="Times" charset="0"/>
              <a:buNone/>
            </a:pPr>
            <a:r>
              <a:rPr lang="en-US" altLang="en-US" sz="2000" dirty="0">
                <a:latin typeface="Optima" charset="0"/>
                <a:cs typeface="Optima" charset="0"/>
              </a:rPr>
              <a:t>Office Hours:</a:t>
            </a:r>
            <a:r>
              <a:rPr lang="en-US" altLang="en-US" sz="2000" dirty="0" smtClean="0">
                <a:latin typeface="Optima" charset="0"/>
                <a:cs typeface="Optima" charset="0"/>
              </a:rPr>
              <a:t> Mon 11:30 – 1:45</a:t>
            </a:r>
          </a:p>
          <a:p>
            <a:pPr algn="ctr" eaLnBrk="1" hangingPunct="1">
              <a:buFont typeface="Times" charset="0"/>
              <a:buNone/>
            </a:pPr>
            <a:r>
              <a:rPr lang="en-US" altLang="en-US" sz="2000" dirty="0">
                <a:latin typeface="Optima" charset="0"/>
                <a:cs typeface="Optima" charset="0"/>
              </a:rPr>
              <a:t>                   </a:t>
            </a:r>
            <a:r>
              <a:rPr lang="en-US" altLang="en-US" sz="2000" dirty="0" smtClean="0">
                <a:latin typeface="Optima" charset="0"/>
                <a:cs typeface="Optima" charset="0"/>
              </a:rPr>
              <a:t>  Wed 11:30 – 1:45</a:t>
            </a:r>
          </a:p>
          <a:p>
            <a:pPr algn="ctr" eaLnBrk="1" hangingPunct="1">
              <a:buFont typeface="Times" charset="0"/>
              <a:buNone/>
            </a:pPr>
            <a:r>
              <a:rPr lang="en-US" altLang="en-US" sz="2000" dirty="0">
                <a:latin typeface="Optima" charset="0"/>
                <a:cs typeface="Optima" charset="0"/>
              </a:rPr>
              <a:t>       </a:t>
            </a:r>
            <a:r>
              <a:rPr lang="en-US" altLang="en-US" sz="2000" dirty="0" smtClean="0">
                <a:latin typeface="Optima" charset="0"/>
                <a:cs typeface="Optima" charset="0"/>
              </a:rPr>
              <a:t>(… </a:t>
            </a:r>
            <a:r>
              <a:rPr lang="en-US" altLang="en-US" sz="2000" dirty="0">
                <a:latin typeface="Optima" charset="0"/>
                <a:cs typeface="Optima" charset="0"/>
              </a:rPr>
              <a:t>or whenever my door is open)</a:t>
            </a:r>
          </a:p>
          <a:p>
            <a:pPr algn="ctr" eaLnBrk="1" hangingPunct="1">
              <a:buFont typeface="Times" charset="0"/>
              <a:buNone/>
            </a:pPr>
            <a:endParaRPr lang="en-US" altLang="en-US" sz="2000" dirty="0">
              <a:latin typeface="Optima" charset="0"/>
              <a:cs typeface="Optima" charset="0"/>
            </a:endParaRPr>
          </a:p>
          <a:p>
            <a:pPr algn="ctr" eaLnBrk="1" hangingPunct="1">
              <a:buFont typeface="Times" charset="0"/>
              <a:buNone/>
            </a:pPr>
            <a:r>
              <a:rPr lang="en-US" altLang="en-US" sz="2000" dirty="0">
                <a:latin typeface="Optima" charset="0"/>
                <a:cs typeface="Optima" charset="0"/>
              </a:rPr>
              <a:t>I disconnected my office phone since it was interfering with my coffee maker.</a:t>
            </a:r>
          </a:p>
          <a:p>
            <a:pPr algn="ctr" eaLnBrk="1" hangingPunct="1">
              <a:buFont typeface="Times" charset="0"/>
              <a:buNone/>
            </a:pPr>
            <a:endParaRPr lang="en-US" altLang="en-US" sz="2000" dirty="0">
              <a:latin typeface="Optima" charset="0"/>
              <a:cs typeface="Optima"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Title 1"/>
          <p:cNvSpPr>
            <a:spLocks noGrp="1"/>
          </p:cNvSpPr>
          <p:nvPr>
            <p:ph type="title"/>
          </p:nvPr>
        </p:nvSpPr>
        <p:spPr>
          <a:xfrm>
            <a:off x="228600" y="188913"/>
            <a:ext cx="8610600" cy="762000"/>
          </a:xfrm>
        </p:spPr>
        <p:txBody>
          <a:bodyPr/>
          <a:lstStyle/>
          <a:p>
            <a:pPr eaLnBrk="1" hangingPunct="1"/>
            <a:r>
              <a:rPr lang="en-US" altLang="en-US">
                <a:latin typeface="Optima" charset="0"/>
                <a:cs typeface="Optima" charset="0"/>
              </a:rPr>
              <a:t>Performance Evaluation</a:t>
            </a:r>
          </a:p>
        </p:txBody>
      </p:sp>
      <p:sp>
        <p:nvSpPr>
          <p:cNvPr id="22530" name="Content Placeholder 2"/>
          <p:cNvSpPr>
            <a:spLocks noGrp="1"/>
          </p:cNvSpPr>
          <p:nvPr>
            <p:ph idx="1"/>
          </p:nvPr>
        </p:nvSpPr>
        <p:spPr/>
        <p:txBody>
          <a:bodyPr/>
          <a:lstStyle/>
          <a:p>
            <a:pPr eaLnBrk="1" hangingPunct="1"/>
            <a:r>
              <a:rPr lang="en-US" altLang="en-US" dirty="0">
                <a:latin typeface="Optima" charset="0"/>
                <a:cs typeface="Optima" charset="0"/>
              </a:rPr>
              <a:t>What metrics / things to look at?</a:t>
            </a:r>
          </a:p>
          <a:p>
            <a:pPr lvl="1" eaLnBrk="1" hangingPunct="1"/>
            <a:r>
              <a:rPr lang="en-US" altLang="en-US" sz="2000" dirty="0">
                <a:latin typeface="Optima" charset="0"/>
                <a:cs typeface="Optima" charset="0"/>
              </a:rPr>
              <a:t>Execution </a:t>
            </a:r>
            <a:r>
              <a:rPr lang="en-US" altLang="en-US" sz="2000" dirty="0" smtClean="0">
                <a:latin typeface="Optima" charset="0"/>
                <a:cs typeface="Optima" charset="0"/>
              </a:rPr>
              <a:t>Time of a task</a:t>
            </a:r>
          </a:p>
          <a:p>
            <a:pPr lvl="1" eaLnBrk="1" hangingPunct="1"/>
            <a:r>
              <a:rPr lang="en-US" altLang="en-US" sz="2000" dirty="0" smtClean="0">
                <a:latin typeface="Optima" charset="0"/>
                <a:cs typeface="Optima" charset="0"/>
              </a:rPr>
              <a:t>Throughput</a:t>
            </a:r>
          </a:p>
          <a:p>
            <a:pPr lvl="1" eaLnBrk="1" hangingPunct="1"/>
            <a:r>
              <a:rPr lang="en-US" altLang="en-US" sz="2000" dirty="0" smtClean="0">
                <a:latin typeface="Optima" charset="0"/>
                <a:cs typeface="Optima" charset="0"/>
              </a:rPr>
              <a:t>Clock Cycles</a:t>
            </a:r>
          </a:p>
          <a:p>
            <a:pPr lvl="2" eaLnBrk="1" hangingPunct="1"/>
            <a:r>
              <a:rPr lang="en-US" altLang="en-US" sz="1600" dirty="0" smtClean="0">
                <a:latin typeface="Optima" charset="0"/>
                <a:cs typeface="Optima" charset="0"/>
              </a:rPr>
              <a:t>CPI - </a:t>
            </a:r>
            <a:r>
              <a:rPr lang="en-US" sz="1600" dirty="0" smtClean="0"/>
              <a:t>aka clock cycles per instruction</a:t>
            </a:r>
          </a:p>
          <a:p>
            <a:pPr lvl="1" eaLnBrk="1" hangingPunct="1"/>
            <a:r>
              <a:rPr lang="en-US" altLang="en-US" sz="2000" dirty="0" smtClean="0">
                <a:latin typeface="Optima" charset="0"/>
                <a:cs typeface="Optima" charset="0"/>
              </a:rPr>
              <a:t>Instruction Count</a:t>
            </a:r>
          </a:p>
          <a:p>
            <a:pPr lvl="2" eaLnBrk="1" hangingPunct="1"/>
            <a:r>
              <a:rPr lang="en-US" altLang="en-US" sz="1600" dirty="0" smtClean="0">
                <a:latin typeface="Optima" charset="0"/>
                <a:cs typeface="Optima" charset="0"/>
              </a:rPr>
              <a:t>Computer Architecture</a:t>
            </a:r>
          </a:p>
          <a:p>
            <a:pPr lvl="2" eaLnBrk="1" hangingPunct="1"/>
            <a:r>
              <a:rPr lang="en-US" altLang="en-US" sz="1600" dirty="0" smtClean="0">
                <a:latin typeface="Optima" charset="0"/>
                <a:cs typeface="Optima" charset="0"/>
              </a:rPr>
              <a:t>Compiler</a:t>
            </a:r>
          </a:p>
          <a:p>
            <a:pPr lvl="1" eaLnBrk="1" hangingPunct="1"/>
            <a:r>
              <a:rPr lang="en-US" altLang="en-US" sz="2000" dirty="0" smtClean="0">
                <a:latin typeface="Optima" charset="0"/>
                <a:cs typeface="Optima" charset="0"/>
              </a:rPr>
              <a:t>Task Characteristics – </a:t>
            </a:r>
            <a:r>
              <a:rPr lang="en-US" altLang="en-US" sz="2000" dirty="0" err="1" smtClean="0">
                <a:latin typeface="Optima" charset="0"/>
                <a:cs typeface="Optima" charset="0"/>
              </a:rPr>
              <a:t>CPU,IO,Memory</a:t>
            </a:r>
          </a:p>
          <a:p>
            <a:pPr lvl="2" eaLnBrk="1" hangingPunct="1"/>
            <a:r>
              <a:rPr lang="en-US" altLang="en-US" sz="1600" dirty="0" smtClean="0">
                <a:latin typeface="Optima" charset="0"/>
                <a:cs typeface="Optima" charset="0"/>
              </a:rPr>
              <a:t>Effective CPI</a:t>
            </a:r>
          </a:p>
          <a:p>
            <a:pPr lvl="2" eaLnBrk="1" hangingPunct="1"/>
            <a:r>
              <a:rPr lang="en-US" altLang="en-US" sz="1600" dirty="0" smtClean="0">
                <a:latin typeface="Optima" charset="0"/>
                <a:cs typeface="Optima" charset="0"/>
              </a:rPr>
              <a:t>Bottlenecks</a:t>
            </a:r>
          </a:p>
          <a:p>
            <a:pPr lvl="1" eaLnBrk="1" hangingPunct="1">
              <a:buFont typeface="Arial"/>
              <a:buChar char="•"/>
            </a:pPr>
            <a:r>
              <a:rPr lang="en-US" altLang="en-US" sz="2000" dirty="0" err="1" smtClean="0">
                <a:latin typeface="Optima" charset="0"/>
                <a:cs typeface="Optima" charset="0"/>
              </a:rPr>
              <a:t>Relative Performance</a:t>
            </a:r>
          </a:p>
          <a:p>
            <a:pPr lvl="2" eaLnBrk="1" hangingPunct="1">
              <a:buFont typeface="Arial"/>
              <a:buChar char="•"/>
            </a:pPr>
            <a:r>
              <a:rPr lang="en-US" altLang="en-US" sz="1600" dirty="0" err="1" smtClean="0">
                <a:latin typeface="Optima" charset="0"/>
                <a:cs typeface="Optima" charset="0"/>
              </a:rPr>
              <a:t>Compared to what?  Another system? A specification? A standard?</a:t>
            </a:r>
            <a:endParaRPr lang="en-US" altLang="en-US" sz="1600" dirty="0" smtClean="0">
              <a:latin typeface="Optima" charset="0"/>
              <a:cs typeface="Optima" charset="0"/>
            </a:endParaRPr>
          </a:p>
          <a:p>
            <a:pPr eaLnBrk="1" hangingPunct="1"/>
            <a:endParaRPr lang="en-US" altLang="en-US" dirty="0">
              <a:latin typeface="Optima" charset="0"/>
              <a:cs typeface="Optima" charset="0"/>
            </a:endParaRPr>
          </a:p>
          <a:p>
            <a:pPr lvl="1" eaLnBrk="1" hangingPunct="1"/>
            <a:endParaRPr lang="en-US" altLang="en-US" dirty="0">
              <a:latin typeface="Optima" charset="0"/>
              <a:cs typeface="Optima" charset="0"/>
            </a:endParaRPr>
          </a:p>
          <a:p>
            <a:pPr eaLnBrk="1" hangingPunct="1"/>
            <a:endParaRPr lang="en-US" altLang="en-US" dirty="0">
              <a:latin typeface="Optima" charset="0"/>
              <a:cs typeface="Optima"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Title 1"/>
          <p:cNvSpPr>
            <a:spLocks noGrp="1"/>
          </p:cNvSpPr>
          <p:nvPr>
            <p:ph type="title"/>
          </p:nvPr>
        </p:nvSpPr>
        <p:spPr>
          <a:xfrm>
            <a:off x="228600" y="188913"/>
            <a:ext cx="8610600" cy="762000"/>
          </a:xfrm>
        </p:spPr>
        <p:txBody>
          <a:bodyPr/>
          <a:lstStyle/>
          <a:p>
            <a:pPr eaLnBrk="1" hangingPunct="1"/>
            <a:r>
              <a:rPr lang="en-US" altLang="en-US">
                <a:latin typeface="Optima" charset="0"/>
                <a:cs typeface="Optima" charset="0"/>
              </a:rPr>
              <a:t>Performance Evaluation</a:t>
            </a:r>
          </a:p>
        </p:txBody>
      </p:sp>
      <p:pic>
        <p:nvPicPr>
          <p:cNvPr id="4" name="Picture 3" descr="Screen Shot 2018-08-27 at 11.29.51 AM.png"/>
          <p:cNvPicPr>
            <a:picLocks noChangeAspect="1"/>
          </p:cNvPicPr>
          <p:nvPr/>
        </p:nvPicPr>
        <p:blipFill>
          <a:blip r:embed="rId2"/>
          <a:stretch>
            <a:fillRect/>
          </a:stretch>
        </p:blipFill>
        <p:spPr>
          <a:xfrm>
            <a:off x="393700" y="1181100"/>
            <a:ext cx="8750300" cy="5676900"/>
          </a:xfrm>
          <a:prstGeom prst="rect">
            <a:avLst/>
          </a:prstGeo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Title 1"/>
          <p:cNvSpPr>
            <a:spLocks noGrp="1"/>
          </p:cNvSpPr>
          <p:nvPr>
            <p:ph type="title"/>
          </p:nvPr>
        </p:nvSpPr>
        <p:spPr>
          <a:xfrm>
            <a:off x="228600" y="188913"/>
            <a:ext cx="8610600" cy="762000"/>
          </a:xfrm>
        </p:spPr>
        <p:txBody>
          <a:bodyPr/>
          <a:lstStyle/>
          <a:p>
            <a:pPr eaLnBrk="1" hangingPunct="1"/>
            <a:r>
              <a:rPr lang="en-US" altLang="en-US">
                <a:latin typeface="Optima" charset="0"/>
                <a:cs typeface="Optima" charset="0"/>
              </a:rPr>
              <a:t>Performance Evaluation</a:t>
            </a:r>
          </a:p>
        </p:txBody>
      </p:sp>
      <p:sp>
        <p:nvSpPr>
          <p:cNvPr id="5" name="Rectangle 4"/>
          <p:cNvSpPr/>
          <p:nvPr/>
        </p:nvSpPr>
        <p:spPr>
          <a:xfrm>
            <a:off x="228600" y="1783463"/>
            <a:ext cx="8273921" cy="1077218"/>
          </a:xfrm>
          <a:prstGeom prst="rect">
            <a:avLst/>
          </a:prstGeom>
        </p:spPr>
        <p:txBody>
          <a:bodyPr wrap="square">
            <a:spAutoFit/>
          </a:bodyPr>
          <a:lstStyle/>
          <a:p>
            <a:pPr lvl="1" eaLnBrk="1" hangingPunct="1"/>
            <a:r>
              <a:rPr lang="en-US" altLang="en-US" sz="3200" dirty="0">
                <a:solidFill>
                  <a:srgbClr val="FF0000"/>
                </a:solidFill>
                <a:latin typeface="Optima" charset="0"/>
                <a:cs typeface="Optima" charset="0"/>
              </a:rPr>
              <a:t>How can we make a meaningful qualitative statement based on quantitative data? </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altLang="en-US" dirty="0">
                <a:latin typeface="Optima" charset="0"/>
                <a:cs typeface="Optima" charset="0"/>
              </a:rPr>
              <a:t>Execution time</a:t>
            </a:r>
            <a:endParaRPr lang="en-US" altLang="en-US">
              <a:latin typeface="Optima" charset="0"/>
              <a:cs typeface="Optima" charset="0"/>
            </a:endParaRPr>
          </a:p>
        </p:txBody>
      </p:sp>
      <p:sp>
        <p:nvSpPr>
          <p:cNvPr id="24578" name="Content Placeholder 2"/>
          <p:cNvSpPr>
            <a:spLocks noGrp="1"/>
          </p:cNvSpPr>
          <p:nvPr>
            <p:ph idx="1"/>
          </p:nvPr>
        </p:nvSpPr>
        <p:spPr>
          <a:xfrm>
            <a:off x="352425" y="1295400"/>
            <a:ext cx="8229600" cy="5181600"/>
          </a:xfrm>
        </p:spPr>
        <p:txBody>
          <a:bodyPr/>
          <a:lstStyle/>
          <a:p>
            <a:pPr marL="0" indent="0" eaLnBrk="1" hangingPunct="1">
              <a:buFont typeface="Times" charset="0"/>
              <a:buNone/>
            </a:pPr>
            <a:r>
              <a:rPr lang="en-US" altLang="en-US" dirty="0">
                <a:latin typeface="Optima" charset="0"/>
                <a:cs typeface="Optima" charset="0"/>
              </a:rPr>
              <a:t>Execution time:</a:t>
            </a:r>
          </a:p>
          <a:p>
            <a:pPr marL="742950" lvl="2" indent="0" algn="ctr" eaLnBrk="1" hangingPunct="1">
              <a:buFont typeface="Times" charset="0"/>
              <a:buNone/>
            </a:pPr>
            <a:r>
              <a:rPr lang="en-US" altLang="en-US" sz="2400" dirty="0">
                <a:latin typeface="Optima" charset="0"/>
                <a:cs typeface="Optima" charset="0"/>
              </a:rPr>
              <a:t>the time between the start and the completion of a task</a:t>
            </a:r>
          </a:p>
          <a:p>
            <a:pPr marL="742950" lvl="2" indent="0" algn="ctr" eaLnBrk="1" hangingPunct="1">
              <a:buFont typeface="Times" charset="0"/>
              <a:buNone/>
            </a:pPr>
            <a:endParaRPr lang="en-US" altLang="en-US" dirty="0">
              <a:latin typeface="Optima" charset="0"/>
              <a:cs typeface="Optima" charset="0"/>
            </a:endParaRPr>
          </a:p>
          <a:p>
            <a:pPr marL="0" indent="0" eaLnBrk="1" hangingPunct="1"/>
            <a:r>
              <a:rPr lang="en-US" altLang="en-US" sz="2400" dirty="0">
                <a:latin typeface="Optima" charset="0"/>
                <a:cs typeface="Optima" charset="0"/>
              </a:rPr>
              <a:t>Typically, “task” is a program</a:t>
            </a:r>
          </a:p>
          <a:p>
            <a:pPr marL="0" indent="0" eaLnBrk="1" hangingPunct="1"/>
            <a:r>
              <a:rPr lang="en-US" altLang="en-US" sz="2400" dirty="0">
                <a:latin typeface="Optima" charset="0"/>
                <a:cs typeface="Optima" charset="0"/>
              </a:rPr>
              <a:t>For personal computers it may mean </a:t>
            </a:r>
          </a:p>
          <a:p>
            <a:pPr lvl="1" eaLnBrk="1" hangingPunct="1"/>
            <a:r>
              <a:rPr lang="en-US" altLang="en-US" sz="2000" dirty="0">
                <a:latin typeface="Optima" charset="0"/>
                <a:cs typeface="Optima" charset="0"/>
              </a:rPr>
              <a:t>boot time</a:t>
            </a:r>
          </a:p>
          <a:p>
            <a:pPr lvl="1" eaLnBrk="1" hangingPunct="1"/>
            <a:r>
              <a:rPr lang="en-US" altLang="en-US" sz="2000" dirty="0">
                <a:latin typeface="Optima" charset="0"/>
                <a:cs typeface="Optima" charset="0"/>
              </a:rPr>
              <a:t>launch time </a:t>
            </a:r>
            <a:endParaRPr lang="en-US" altLang="en-US" dirty="0">
              <a:latin typeface="Optima" charset="0"/>
              <a:cs typeface="Optima" charset="0"/>
            </a:endParaRPr>
          </a:p>
          <a:p>
            <a:pPr marL="0" indent="0" eaLnBrk="1" hangingPunct="1"/>
            <a:r>
              <a:rPr lang="en-US" altLang="en-US" sz="2400" dirty="0">
                <a:latin typeface="Optima" charset="0"/>
                <a:cs typeface="Optima" charset="0"/>
              </a:rPr>
              <a:t>Important to individual users</a:t>
            </a:r>
          </a:p>
          <a:p>
            <a:pPr marL="0" indent="0" eaLnBrk="1" hangingPunct="1"/>
            <a:r>
              <a:rPr lang="en-US" altLang="en-US" sz="2400" dirty="0">
                <a:latin typeface="Optima" charset="0"/>
                <a:cs typeface="Optima" charset="0"/>
              </a:rPr>
              <a:t>Also called </a:t>
            </a:r>
          </a:p>
          <a:p>
            <a:pPr lvl="1" eaLnBrk="1" hangingPunct="1"/>
            <a:r>
              <a:rPr lang="en-US" altLang="en-US" sz="2000" dirty="0">
                <a:latin typeface="Optima" charset="0"/>
                <a:cs typeface="Optima" charset="0"/>
              </a:rPr>
              <a:t>Response Time (often in the context of real-time systems)</a:t>
            </a:r>
          </a:p>
          <a:p>
            <a:pPr lvl="1" eaLnBrk="1" hangingPunct="1"/>
            <a:r>
              <a:rPr lang="en-US" altLang="en-US" sz="2000" dirty="0">
                <a:latin typeface="Optima" charset="0"/>
                <a:cs typeface="Optima" charset="0"/>
              </a:rPr>
              <a:t>Wall Clock Time </a:t>
            </a:r>
          </a:p>
          <a:p>
            <a:pPr marL="742950" lvl="2" indent="0" eaLnBrk="1" hangingPunct="1"/>
            <a:endParaRPr lang="en-US" altLang="en-US" dirty="0">
              <a:latin typeface="Optima" charset="0"/>
              <a:cs typeface="Optima" charset="0"/>
            </a:endParaRPr>
          </a:p>
          <a:p>
            <a:pPr marL="0" indent="0" eaLnBrk="1" hangingPunct="1"/>
            <a:endParaRPr lang="en-US" altLang="en-US" dirty="0">
              <a:latin typeface="Optima" charset="0"/>
              <a:cs typeface="Optima" charset="0"/>
            </a:endParaRPr>
          </a:p>
          <a:p>
            <a:pPr marL="742950" lvl="2" indent="0" eaLnBrk="1" hangingPunct="1"/>
            <a:endParaRPr lang="en-US" altLang="en-US" dirty="0">
              <a:latin typeface="Optima" charset="0"/>
              <a:cs typeface="Optima" charset="0"/>
            </a:endParaRPr>
          </a:p>
          <a:p>
            <a:pPr marL="0" indent="0" eaLnBrk="1" hangingPunct="1"/>
            <a:endParaRPr lang="en-US" altLang="en-US" dirty="0">
              <a:latin typeface="Optima" charset="0"/>
              <a:cs typeface="Optima"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pPr eaLnBrk="1" hangingPunct="1"/>
            <a:r>
              <a:rPr lang="en-US" altLang="en-US">
                <a:latin typeface="Optima" charset="0"/>
                <a:cs typeface="Optima" charset="0"/>
              </a:rPr>
              <a:t>Throughput</a:t>
            </a:r>
          </a:p>
        </p:txBody>
      </p:sp>
      <p:sp>
        <p:nvSpPr>
          <p:cNvPr id="61442" name="Content Placeholder 2"/>
          <p:cNvSpPr>
            <a:spLocks noGrp="1"/>
          </p:cNvSpPr>
          <p:nvPr>
            <p:ph idx="1"/>
          </p:nvPr>
        </p:nvSpPr>
        <p:spPr/>
        <p:txBody>
          <a:bodyPr/>
          <a:lstStyle/>
          <a:p>
            <a:pPr eaLnBrk="1" hangingPunct="1"/>
            <a:r>
              <a:rPr lang="en-US" altLang="en-US" sz="2000" dirty="0">
                <a:latin typeface="Optima" charset="0"/>
                <a:cs typeface="Optima" charset="0"/>
              </a:rPr>
              <a:t>Throughput </a:t>
            </a:r>
          </a:p>
          <a:p>
            <a:pPr lvl="1" eaLnBrk="1" hangingPunct="1"/>
            <a:r>
              <a:rPr lang="en-US" altLang="en-US" sz="1800" dirty="0">
                <a:latin typeface="Optima" charset="0"/>
                <a:cs typeface="Optima" charset="0"/>
              </a:rPr>
              <a:t># of tasks per unit time</a:t>
            </a:r>
          </a:p>
          <a:p>
            <a:pPr lvl="1" eaLnBrk="1" hangingPunct="1"/>
            <a:r>
              <a:rPr lang="en-US" altLang="en-US" sz="1800" dirty="0">
                <a:latin typeface="Optima" charset="0"/>
                <a:cs typeface="Optima" charset="0"/>
              </a:rPr>
              <a:t>total amount of work done in a given time</a:t>
            </a:r>
          </a:p>
          <a:p>
            <a:pPr lvl="1" eaLnBrk="1" hangingPunct="1"/>
            <a:r>
              <a:rPr lang="en-US" altLang="en-US" sz="1800" dirty="0">
                <a:latin typeface="Optima" charset="0"/>
                <a:cs typeface="Optima" charset="0"/>
              </a:rPr>
              <a:t>sometimes called bandwidth – </a:t>
            </a:r>
            <a:r>
              <a:rPr lang="en-US" altLang="en-US" sz="1200" dirty="0">
                <a:latin typeface="Optima" charset="0"/>
                <a:cs typeface="Optima" charset="0"/>
              </a:rPr>
              <a:t>not by me</a:t>
            </a:r>
          </a:p>
          <a:p>
            <a:pPr lvl="1" eaLnBrk="1" hangingPunct="1"/>
            <a:endParaRPr lang="en-US" altLang="en-US" sz="1800" dirty="0">
              <a:latin typeface="Optima" charset="0"/>
              <a:cs typeface="Optima" charset="0"/>
            </a:endParaRPr>
          </a:p>
          <a:p>
            <a:pPr lvl="1" algn="ctr" eaLnBrk="1" hangingPunct="1">
              <a:buFont typeface="Times" charset="0"/>
              <a:buNone/>
            </a:pPr>
            <a:r>
              <a:rPr lang="en-US" altLang="en-US" sz="1800" b="1" dirty="0">
                <a:solidFill>
                  <a:srgbClr val="1822CD"/>
                </a:solidFill>
                <a:latin typeface="Calibri" charset="0"/>
                <a:cs typeface="Optima" charset="0"/>
              </a:rPr>
              <a:t>Throughput = # of processes completed / time</a:t>
            </a:r>
          </a:p>
          <a:p>
            <a:pPr lvl="1" algn="ctr" eaLnBrk="1" hangingPunct="1">
              <a:buFont typeface="Times" charset="0"/>
              <a:buNone/>
            </a:pPr>
            <a:r>
              <a:rPr lang="en-US" altLang="en-US" sz="1800" b="1" dirty="0">
                <a:solidFill>
                  <a:srgbClr val="1822CD"/>
                </a:solidFill>
                <a:latin typeface="Calibri" charset="0"/>
                <a:cs typeface="Optima" charset="0"/>
              </a:rPr>
              <a:t>Throughput = # of pages served / time</a:t>
            </a:r>
          </a:p>
          <a:p>
            <a:pPr lvl="1" eaLnBrk="1" hangingPunct="1"/>
            <a:endParaRPr lang="en-US" altLang="en-US" sz="1800" dirty="0">
              <a:latin typeface="Optima" charset="0"/>
              <a:cs typeface="Optima" charset="0"/>
            </a:endParaRPr>
          </a:p>
          <a:p>
            <a:pPr eaLnBrk="1" hangingPunct="1"/>
            <a:r>
              <a:rPr lang="en-US" altLang="en-US" sz="2000" dirty="0">
                <a:latin typeface="Optima" charset="0"/>
                <a:cs typeface="Optima" charset="0"/>
              </a:rPr>
              <a:t>Important when evaluating</a:t>
            </a:r>
          </a:p>
          <a:p>
            <a:pPr lvl="1" eaLnBrk="1" hangingPunct="1"/>
            <a:r>
              <a:rPr lang="en-US" altLang="en-US" sz="1800" dirty="0">
                <a:latin typeface="Optima" charset="0"/>
                <a:cs typeface="Optima" charset="0"/>
              </a:rPr>
              <a:t>data centers</a:t>
            </a:r>
          </a:p>
          <a:p>
            <a:pPr lvl="1" eaLnBrk="1" hangingPunct="1"/>
            <a:r>
              <a:rPr lang="en-US" altLang="en-US" sz="1800" dirty="0">
                <a:latin typeface="Optima" charset="0"/>
                <a:cs typeface="Optima" charset="0"/>
              </a:rPr>
              <a:t>web servers</a:t>
            </a:r>
          </a:p>
          <a:p>
            <a:pPr lvl="1" eaLnBrk="1" hangingPunct="1"/>
            <a:r>
              <a:rPr lang="en-US" altLang="en-US" sz="1800" dirty="0">
                <a:latin typeface="Optima" charset="0"/>
                <a:cs typeface="Optima" charset="0"/>
              </a:rPr>
              <a:t>operating systems</a:t>
            </a:r>
          </a:p>
          <a:p>
            <a:pPr lvl="1" eaLnBrk="1" hangingPunct="1"/>
            <a:endParaRPr lang="en-US" altLang="en-US" sz="1800" dirty="0">
              <a:latin typeface="Optima" charset="0"/>
              <a:cs typeface="Optima" charset="0"/>
            </a:endParaRPr>
          </a:p>
          <a:p>
            <a:pPr eaLnBrk="1" hangingPunct="1"/>
            <a:r>
              <a:rPr lang="en-US" altLang="en-US" sz="2000" dirty="0">
                <a:latin typeface="Optima" charset="0"/>
                <a:cs typeface="Optima" charset="0"/>
              </a:rPr>
              <a:t>Decreasing execution time almost always improves throughput</a:t>
            </a:r>
          </a:p>
          <a:p>
            <a:pPr eaLnBrk="1" hangingPunct="1"/>
            <a:endParaRPr lang="en-US" altLang="en-US" sz="2000" dirty="0">
              <a:latin typeface="Optima" charset="0"/>
              <a:cs typeface="Optima" charset="0"/>
            </a:endParaRPr>
          </a:p>
          <a:p>
            <a:pPr eaLnBrk="1" hangingPunct="1"/>
            <a:endParaRPr lang="en-US" altLang="en-US" sz="2000" dirty="0">
              <a:latin typeface="Optima" charset="0"/>
              <a:cs typeface="Optima" charset="0"/>
            </a:endParaRPr>
          </a:p>
          <a:p>
            <a:pPr lvl="1" eaLnBrk="1" hangingPunct="1"/>
            <a:endParaRPr lang="en-US" altLang="en-US" sz="1800" dirty="0">
              <a:latin typeface="Optima" charset="0"/>
              <a:cs typeface="Optima" charset="0"/>
            </a:endParaRPr>
          </a:p>
          <a:p>
            <a:pPr eaLnBrk="1" hangingPunct="1"/>
            <a:endParaRPr lang="en-US" altLang="en-US" sz="2000" dirty="0">
              <a:latin typeface="Optima" charset="0"/>
              <a:cs typeface="Optima"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a:t>
            </a:r>
            <a:endParaRPr lang="en-US" dirty="0"/>
          </a:p>
        </p:txBody>
      </p:sp>
      <p:sp>
        <p:nvSpPr>
          <p:cNvPr id="3" name="Content Placeholder 2"/>
          <p:cNvSpPr>
            <a:spLocks noGrp="1"/>
          </p:cNvSpPr>
          <p:nvPr>
            <p:ph idx="1"/>
          </p:nvPr>
        </p:nvSpPr>
        <p:spPr/>
        <p:txBody>
          <a:bodyPr/>
          <a:lstStyle/>
          <a:p>
            <a:pPr>
              <a:buFont typeface="Arial"/>
              <a:buChar char="•"/>
            </a:pPr>
            <a:r>
              <a:rPr lang="en-US" dirty="0" smtClean="0"/>
              <a:t>CPU spends time on various things, not just our single task.  User experiences elapsed time of program running, not </a:t>
            </a:r>
            <a:r>
              <a:rPr lang="en-US" dirty="0" err="1" smtClean="0"/>
              <a:t>cpu</a:t>
            </a:r>
            <a:r>
              <a:rPr lang="en-US" dirty="0" smtClean="0"/>
              <a:t> time!</a:t>
            </a:r>
          </a:p>
          <a:p>
            <a:r>
              <a:rPr lang="en-US" dirty="0" smtClean="0"/>
              <a:t>We are going to focus on our tasks </a:t>
            </a:r>
            <a:r>
              <a:rPr lang="en-US" dirty="0" err="1" smtClean="0"/>
              <a:t>cpu</a:t>
            </a:r>
            <a:r>
              <a:rPr lang="en-US" dirty="0" smtClean="0"/>
              <a:t> time. </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tLang="en-US">
                <a:latin typeface="Optima" charset="0"/>
                <a:cs typeface="Optima" charset="0"/>
              </a:rPr>
              <a:t>Clock Cycles</a:t>
            </a:r>
          </a:p>
        </p:txBody>
      </p:sp>
      <p:sp>
        <p:nvSpPr>
          <p:cNvPr id="35842" name="Rectangle 3"/>
          <p:cNvSpPr>
            <a:spLocks noGrp="1" noChangeArrowheads="1"/>
          </p:cNvSpPr>
          <p:nvPr>
            <p:ph idx="1"/>
          </p:nvPr>
        </p:nvSpPr>
        <p:spPr/>
        <p:txBody>
          <a:bodyPr/>
          <a:lstStyle/>
          <a:p>
            <a:pPr eaLnBrk="1" hangingPunct="1"/>
            <a:r>
              <a:rPr lang="en-US" altLang="en-US" sz="2400" dirty="0">
                <a:latin typeface="Optima" charset="0"/>
                <a:cs typeface="Optima" charset="0"/>
              </a:rPr>
              <a:t>Every computer has a clock that ticks</a:t>
            </a:r>
          </a:p>
          <a:p>
            <a:pPr eaLnBrk="1" hangingPunct="1"/>
            <a:endParaRPr lang="en-US" altLang="en-US" sz="2400" dirty="0">
              <a:latin typeface="Optima" charset="0"/>
              <a:cs typeface="Optima" charset="0"/>
            </a:endParaRPr>
          </a:p>
          <a:p>
            <a:pPr eaLnBrk="1" hangingPunct="1"/>
            <a:endParaRPr lang="en-US" altLang="en-US" sz="2400" dirty="0">
              <a:latin typeface="Optima" charset="0"/>
              <a:cs typeface="Optima" charset="0"/>
            </a:endParaRPr>
          </a:p>
          <a:p>
            <a:pPr eaLnBrk="1" hangingPunct="1"/>
            <a:endParaRPr lang="en-US" altLang="en-US" sz="2400" dirty="0">
              <a:latin typeface="Optima" charset="0"/>
              <a:cs typeface="Optima" charset="0"/>
            </a:endParaRPr>
          </a:p>
          <a:p>
            <a:pPr eaLnBrk="1" hangingPunct="1"/>
            <a:r>
              <a:rPr lang="en-US" altLang="en-US" sz="2400" dirty="0">
                <a:latin typeface="Optima" charset="0"/>
                <a:cs typeface="Optima" charset="0"/>
              </a:rPr>
              <a:t>Length of a clock tick is referred to as a clock cycle</a:t>
            </a:r>
          </a:p>
          <a:p>
            <a:pPr lvl="1" eaLnBrk="1" hangingPunct="1"/>
            <a:r>
              <a:rPr lang="en-US" altLang="en-US" sz="2000" dirty="0">
                <a:latin typeface="Optima" charset="0"/>
                <a:cs typeface="Optima" charset="0"/>
              </a:rPr>
              <a:t>Clock cycle is the minimum unit of time that the system can measure</a:t>
            </a:r>
          </a:p>
          <a:p>
            <a:pPr lvl="1" eaLnBrk="1" hangingPunct="1"/>
            <a:r>
              <a:rPr lang="en-US" altLang="en-US" sz="2000" dirty="0">
                <a:latin typeface="Optima" charset="0"/>
                <a:cs typeface="Optima" charset="0"/>
              </a:rPr>
              <a:t>Also the unit of time when an event can occur</a:t>
            </a:r>
            <a:endParaRPr lang="en-US" altLang="en-US" dirty="0">
              <a:latin typeface="Optima" charset="0"/>
              <a:cs typeface="Optima" charset="0"/>
            </a:endParaRPr>
          </a:p>
          <a:p>
            <a:pPr eaLnBrk="1" hangingPunct="1"/>
            <a:r>
              <a:rPr lang="en-US" altLang="en-US" sz="2400" dirty="0">
                <a:latin typeface="Optima" charset="0"/>
                <a:cs typeface="Optima" charset="0"/>
              </a:rPr>
              <a:t>Clock cycle on modern machines measured in picoseconds (10</a:t>
            </a:r>
            <a:r>
              <a:rPr lang="en-US" altLang="en-US" sz="2400" baseline="30000" dirty="0">
                <a:latin typeface="Optima" charset="0"/>
                <a:cs typeface="Optima" charset="0"/>
              </a:rPr>
              <a:t>-12</a:t>
            </a:r>
            <a:r>
              <a:rPr lang="en-US" altLang="en-US" sz="2400" dirty="0" smtClean="0">
                <a:latin typeface="Optima" charset="0"/>
                <a:cs typeface="Optima" charset="0"/>
              </a:rPr>
              <a:t>) ( 1 </a:t>
            </a:r>
            <a:r>
              <a:rPr lang="en-US" altLang="en-US" sz="2400" dirty="0" err="1" smtClean="0">
                <a:latin typeface="Optima" charset="0"/>
                <a:cs typeface="Optima" charset="0"/>
              </a:rPr>
              <a:t>TeraHertz</a:t>
            </a:r>
            <a:r>
              <a:rPr lang="en-US" altLang="en-US" sz="2400" dirty="0" smtClean="0">
                <a:latin typeface="Optima" charset="0"/>
                <a:cs typeface="Optima" charset="0"/>
              </a:rPr>
              <a:t>)</a:t>
            </a:r>
            <a:endParaRPr lang="en-US" altLang="en-US" sz="2400" baseline="30000" dirty="0" smtClean="0">
              <a:latin typeface="Optima" charset="0"/>
              <a:cs typeface="Optima" charset="0"/>
            </a:endParaRPr>
          </a:p>
          <a:p>
            <a:pPr lvl="1" eaLnBrk="1" hangingPunct="1"/>
            <a:r>
              <a:rPr lang="en-US" altLang="en-US" sz="2000" dirty="0">
                <a:latin typeface="Optima" charset="0"/>
                <a:cs typeface="Optima" charset="0"/>
              </a:rPr>
              <a:t>The smaller the clock cycle, the faster the machine</a:t>
            </a:r>
          </a:p>
          <a:p>
            <a:pPr eaLnBrk="1" hangingPunct="1"/>
            <a:endParaRPr lang="en-US" altLang="en-US" sz="2400" dirty="0">
              <a:latin typeface="Optima" charset="0"/>
              <a:cs typeface="Optima" charset="0"/>
            </a:endParaRPr>
          </a:p>
        </p:txBody>
      </p:sp>
      <p:grpSp>
        <p:nvGrpSpPr>
          <p:cNvPr id="2" name="Group 24"/>
          <p:cNvGrpSpPr>
            <a:grpSpLocks/>
          </p:cNvGrpSpPr>
          <p:nvPr/>
        </p:nvGrpSpPr>
        <p:grpSpPr bwMode="auto">
          <a:xfrm>
            <a:off x="1273175" y="2033588"/>
            <a:ext cx="6400800" cy="914400"/>
            <a:chOff x="1524000" y="2514600"/>
            <a:chExt cx="6400800" cy="914400"/>
          </a:xfrm>
        </p:grpSpPr>
        <p:sp>
          <p:nvSpPr>
            <p:cNvPr id="35844" name="Line 4"/>
            <p:cNvSpPr>
              <a:spLocks noChangeShapeType="1"/>
            </p:cNvSpPr>
            <p:nvPr/>
          </p:nvSpPr>
          <p:spPr bwMode="auto">
            <a:xfrm>
              <a:off x="1524000" y="29718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45" name="Line 5"/>
            <p:cNvSpPr>
              <a:spLocks noChangeShapeType="1"/>
            </p:cNvSpPr>
            <p:nvPr/>
          </p:nvSpPr>
          <p:spPr bwMode="auto">
            <a:xfrm flipV="1">
              <a:off x="42672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46" name="Line 6"/>
            <p:cNvSpPr>
              <a:spLocks noChangeShapeType="1"/>
            </p:cNvSpPr>
            <p:nvPr/>
          </p:nvSpPr>
          <p:spPr bwMode="auto">
            <a:xfrm>
              <a:off x="2438400" y="25146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47" name="Line 7"/>
            <p:cNvSpPr>
              <a:spLocks noChangeShapeType="1"/>
            </p:cNvSpPr>
            <p:nvPr/>
          </p:nvSpPr>
          <p:spPr bwMode="auto">
            <a:xfrm flipV="1">
              <a:off x="24384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48" name="Line 8"/>
            <p:cNvSpPr>
              <a:spLocks noChangeShapeType="1"/>
            </p:cNvSpPr>
            <p:nvPr/>
          </p:nvSpPr>
          <p:spPr bwMode="auto">
            <a:xfrm>
              <a:off x="3352800" y="29718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49" name="Line 9"/>
            <p:cNvSpPr>
              <a:spLocks noChangeShapeType="1"/>
            </p:cNvSpPr>
            <p:nvPr/>
          </p:nvSpPr>
          <p:spPr bwMode="auto">
            <a:xfrm flipV="1">
              <a:off x="33528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0" name="Line 10"/>
            <p:cNvSpPr>
              <a:spLocks noChangeShapeType="1"/>
            </p:cNvSpPr>
            <p:nvPr/>
          </p:nvSpPr>
          <p:spPr bwMode="auto">
            <a:xfrm>
              <a:off x="4267200" y="25146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1" name="Line 11"/>
            <p:cNvSpPr>
              <a:spLocks noChangeShapeType="1"/>
            </p:cNvSpPr>
            <p:nvPr/>
          </p:nvSpPr>
          <p:spPr bwMode="auto">
            <a:xfrm flipV="1">
              <a:off x="51816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2" name="Line 12"/>
            <p:cNvSpPr>
              <a:spLocks noChangeShapeType="1"/>
            </p:cNvSpPr>
            <p:nvPr/>
          </p:nvSpPr>
          <p:spPr bwMode="auto">
            <a:xfrm>
              <a:off x="5181600" y="29718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3" name="Line 13"/>
            <p:cNvSpPr>
              <a:spLocks noChangeShapeType="1"/>
            </p:cNvSpPr>
            <p:nvPr/>
          </p:nvSpPr>
          <p:spPr bwMode="auto">
            <a:xfrm flipV="1">
              <a:off x="60960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4" name="Line 14"/>
            <p:cNvSpPr>
              <a:spLocks noChangeShapeType="1"/>
            </p:cNvSpPr>
            <p:nvPr/>
          </p:nvSpPr>
          <p:spPr bwMode="auto">
            <a:xfrm>
              <a:off x="6096000" y="25146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5" name="Line 15"/>
            <p:cNvSpPr>
              <a:spLocks noChangeShapeType="1"/>
            </p:cNvSpPr>
            <p:nvPr/>
          </p:nvSpPr>
          <p:spPr bwMode="auto">
            <a:xfrm flipV="1">
              <a:off x="70104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6" name="Line 16"/>
            <p:cNvSpPr>
              <a:spLocks noChangeShapeType="1"/>
            </p:cNvSpPr>
            <p:nvPr/>
          </p:nvSpPr>
          <p:spPr bwMode="auto">
            <a:xfrm>
              <a:off x="7010400" y="29718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7" name="Line 17"/>
            <p:cNvSpPr>
              <a:spLocks noChangeShapeType="1"/>
            </p:cNvSpPr>
            <p:nvPr/>
          </p:nvSpPr>
          <p:spPr bwMode="auto">
            <a:xfrm>
              <a:off x="3352800" y="3124200"/>
              <a:ext cx="0" cy="228600"/>
            </a:xfrm>
            <a:prstGeom prst="line">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8" name="Line 18"/>
            <p:cNvSpPr>
              <a:spLocks noChangeShapeType="1"/>
            </p:cNvSpPr>
            <p:nvPr/>
          </p:nvSpPr>
          <p:spPr bwMode="auto">
            <a:xfrm>
              <a:off x="5181600" y="3124200"/>
              <a:ext cx="0" cy="228600"/>
            </a:xfrm>
            <a:prstGeom prst="line">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9" name="Text Box 19"/>
            <p:cNvSpPr txBox="1">
              <a:spLocks noChangeArrowheads="1"/>
            </p:cNvSpPr>
            <p:nvPr/>
          </p:nvSpPr>
          <p:spPr bwMode="auto">
            <a:xfrm>
              <a:off x="3505200" y="3124200"/>
              <a:ext cx="1600200" cy="3048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lang="en-US" altLang="en-US" sz="1400" b="1"/>
                <a:t>one clock period</a:t>
              </a:r>
            </a:p>
          </p:txBody>
        </p:sp>
        <p:sp>
          <p:nvSpPr>
            <p:cNvPr id="35860" name="Line 20"/>
            <p:cNvSpPr>
              <a:spLocks noChangeShapeType="1"/>
            </p:cNvSpPr>
            <p:nvPr/>
          </p:nvSpPr>
          <p:spPr bwMode="auto">
            <a:xfrm flipH="1">
              <a:off x="3352800" y="3276600"/>
              <a:ext cx="228600" cy="0"/>
            </a:xfrm>
            <a:prstGeom prst="line">
              <a:avLst/>
            </a:prstGeom>
            <a:noFill/>
            <a:ln w="127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61" name="Line 21"/>
            <p:cNvSpPr>
              <a:spLocks noChangeShapeType="1"/>
            </p:cNvSpPr>
            <p:nvPr/>
          </p:nvSpPr>
          <p:spPr bwMode="auto">
            <a:xfrm>
              <a:off x="4953000" y="3276600"/>
              <a:ext cx="228600" cy="0"/>
            </a:xfrm>
            <a:prstGeom prst="line">
              <a:avLst/>
            </a:prstGeom>
            <a:noFill/>
            <a:ln w="127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tLang="en-US">
                <a:latin typeface="Optima" charset="0"/>
                <a:cs typeface="Optima" charset="0"/>
              </a:rPr>
              <a:t>Clock Rate</a:t>
            </a:r>
          </a:p>
        </p:txBody>
      </p:sp>
      <p:sp>
        <p:nvSpPr>
          <p:cNvPr id="37890" name="Rectangle 3"/>
          <p:cNvSpPr>
            <a:spLocks noGrp="1" noChangeArrowheads="1"/>
          </p:cNvSpPr>
          <p:nvPr>
            <p:ph idx="1"/>
          </p:nvPr>
        </p:nvSpPr>
        <p:spPr/>
        <p:txBody>
          <a:bodyPr/>
          <a:lstStyle/>
          <a:p>
            <a:pPr eaLnBrk="1" hangingPunct="1"/>
            <a:r>
              <a:rPr lang="en-US" altLang="en-US" sz="2400" dirty="0">
                <a:latin typeface="Optima" charset="0"/>
                <a:cs typeface="Optima" charset="0"/>
              </a:rPr>
              <a:t>Number of ticks per second</a:t>
            </a:r>
          </a:p>
          <a:p>
            <a:pPr lvl="1" eaLnBrk="1" hangingPunct="1"/>
            <a:r>
              <a:rPr lang="en-US" altLang="en-US" sz="2000" dirty="0">
                <a:latin typeface="Optima" charset="0"/>
                <a:cs typeface="Optima" charset="0"/>
              </a:rPr>
              <a:t>measured in GHz (or formerly MHz)</a:t>
            </a:r>
          </a:p>
          <a:p>
            <a:pPr lvl="1" eaLnBrk="1" hangingPunct="1"/>
            <a:r>
              <a:rPr lang="en-US" altLang="en-US" sz="2000" dirty="0">
                <a:latin typeface="Optima" charset="0"/>
                <a:cs typeface="Optima" charset="0"/>
              </a:rPr>
              <a:t>advertised processor speed</a:t>
            </a:r>
          </a:p>
          <a:p>
            <a:pPr lvl="1" eaLnBrk="1" hangingPunct="1"/>
            <a:r>
              <a:rPr lang="en-US" altLang="en-US" sz="2000" dirty="0">
                <a:latin typeface="Optima" charset="0"/>
                <a:cs typeface="Optima" charset="0"/>
              </a:rPr>
              <a:t>computed as the inverse of clock </a:t>
            </a:r>
            <a:r>
              <a:rPr lang="en-US" altLang="en-US" sz="2000" dirty="0" smtClean="0">
                <a:latin typeface="Optima" charset="0"/>
                <a:cs typeface="Optima" charset="0"/>
              </a:rPr>
              <a:t>cycle</a:t>
            </a:r>
            <a:endParaRPr lang="en-US" altLang="en-US" sz="2000" b="1" dirty="0" smtClean="0">
              <a:solidFill>
                <a:srgbClr val="1822CD"/>
              </a:solidFill>
              <a:latin typeface="Optima" charset="0"/>
              <a:cs typeface="Optima" charset="0"/>
            </a:endParaRPr>
          </a:p>
          <a:p>
            <a:pPr lvl="1" eaLnBrk="1" hangingPunct="1">
              <a:spcBef>
                <a:spcPts val="1776"/>
              </a:spcBef>
              <a:buNone/>
            </a:pPr>
            <a:r>
              <a:rPr lang="en-US" altLang="en-US" b="1" dirty="0" smtClean="0">
                <a:solidFill>
                  <a:srgbClr val="1822CD"/>
                </a:solidFill>
                <a:latin typeface="Calibri" charset="0"/>
                <a:cs typeface="Optima" charset="0"/>
              </a:rPr>
              <a:t>Clock </a:t>
            </a:r>
            <a:r>
              <a:rPr lang="en-US" altLang="en-US" b="1" dirty="0">
                <a:solidFill>
                  <a:srgbClr val="1822CD"/>
                </a:solidFill>
                <a:latin typeface="Calibri" charset="0"/>
                <a:cs typeface="Optima" charset="0"/>
              </a:rPr>
              <a:t>Rate   =  1 / Clock Cycle (in seconds)</a:t>
            </a:r>
            <a:endParaRPr lang="en-US" altLang="en-US" b="1" dirty="0" smtClean="0">
              <a:solidFill>
                <a:srgbClr val="1822CD"/>
              </a:solidFill>
              <a:latin typeface="Calibri" charset="0"/>
              <a:cs typeface="Optima" charset="0"/>
            </a:endParaRPr>
          </a:p>
          <a:p>
            <a:pPr eaLnBrk="1" hangingPunct="1"/>
            <a:endParaRPr lang="en-US" altLang="en-US" sz="2400" dirty="0" smtClean="0">
              <a:latin typeface="Optima" charset="0"/>
              <a:cs typeface="Optima" charset="0"/>
            </a:endParaRPr>
          </a:p>
          <a:p>
            <a:pPr eaLnBrk="1" hangingPunct="1"/>
            <a:r>
              <a:rPr lang="en-US" altLang="en-US" sz="2400" dirty="0" smtClean="0">
                <a:latin typeface="Optima" charset="0"/>
                <a:cs typeface="Optima" charset="0"/>
              </a:rPr>
              <a:t>Examples:</a:t>
            </a:r>
            <a:endParaRPr lang="en-US" altLang="en-US" sz="2400" dirty="0">
              <a:latin typeface="Optima" charset="0"/>
              <a:cs typeface="Optima" charset="0"/>
            </a:endParaRPr>
          </a:p>
        </p:txBody>
      </p:sp>
      <p:sp>
        <p:nvSpPr>
          <p:cNvPr id="893974" name="Text Box 22"/>
          <p:cNvSpPr txBox="1">
            <a:spLocks noChangeArrowheads="1"/>
          </p:cNvSpPr>
          <p:nvPr/>
        </p:nvSpPr>
        <p:spPr bwMode="auto">
          <a:xfrm>
            <a:off x="1004129" y="4262497"/>
            <a:ext cx="6515100" cy="206210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lang="en-US" altLang="en-US" sz="1600" i="1" dirty="0" smtClean="0">
                <a:latin typeface="Calibri" charset="0"/>
              </a:rPr>
              <a:t>10 </a:t>
            </a:r>
            <a:r>
              <a:rPr lang="en-US" altLang="en-US" sz="1600" i="1" dirty="0" err="1">
                <a:latin typeface="Calibri" charset="0"/>
              </a:rPr>
              <a:t>nanosec</a:t>
            </a:r>
            <a:r>
              <a:rPr lang="en-US" altLang="en-US" sz="1600" i="1" dirty="0">
                <a:latin typeface="Calibri" charset="0"/>
              </a:rPr>
              <a:t> clock cycle  =&gt;  1/10 </a:t>
            </a:r>
            <a:r>
              <a:rPr lang="en-US" altLang="en-US" sz="1600" i="1" dirty="0" err="1">
                <a:latin typeface="Calibri" charset="0"/>
              </a:rPr>
              <a:t>x</a:t>
            </a:r>
            <a:r>
              <a:rPr lang="en-US" altLang="en-US" sz="1600" i="1" dirty="0">
                <a:latin typeface="Calibri" charset="0"/>
              </a:rPr>
              <a:t> 10</a:t>
            </a:r>
            <a:r>
              <a:rPr lang="en-US" altLang="en-US" sz="1600" i="1" baseline="30000" dirty="0">
                <a:latin typeface="Calibri" charset="0"/>
              </a:rPr>
              <a:t>-9 </a:t>
            </a:r>
            <a:r>
              <a:rPr lang="en-US" altLang="en-US" sz="1600" i="1" dirty="0">
                <a:latin typeface="Calibri" charset="0"/>
              </a:rPr>
              <a:t>= 1/10</a:t>
            </a:r>
            <a:r>
              <a:rPr lang="en-US" altLang="en-US" sz="1600" i="1" baseline="30000" dirty="0">
                <a:latin typeface="Calibri" charset="0"/>
              </a:rPr>
              <a:t>-8</a:t>
            </a:r>
            <a:r>
              <a:rPr lang="en-US" altLang="en-US" sz="1600" i="1" dirty="0">
                <a:latin typeface="Calibri" charset="0"/>
              </a:rPr>
              <a:t> = 10</a:t>
            </a:r>
            <a:r>
              <a:rPr lang="en-US" altLang="en-US" sz="1600" i="1" baseline="30000" dirty="0">
                <a:latin typeface="Calibri" charset="0"/>
              </a:rPr>
              <a:t>8 </a:t>
            </a:r>
            <a:r>
              <a:rPr lang="en-US" altLang="en-US" sz="1600" i="1" dirty="0">
                <a:latin typeface="Calibri" charset="0"/>
              </a:rPr>
              <a:t>=  100 MHz clock rate</a:t>
            </a:r>
          </a:p>
          <a:p>
            <a:pPr eaLnBrk="1" hangingPunct="1">
              <a:spcBef>
                <a:spcPct val="50000"/>
              </a:spcBef>
            </a:pPr>
            <a:r>
              <a:rPr lang="en-US" altLang="en-US" sz="1600" i="1" dirty="0">
                <a:latin typeface="Calibri" charset="0"/>
              </a:rPr>
              <a:t>1 </a:t>
            </a:r>
            <a:r>
              <a:rPr lang="en-US" altLang="en-US" sz="1600" i="1" dirty="0" err="1">
                <a:latin typeface="Calibri" charset="0"/>
              </a:rPr>
              <a:t>nanosec</a:t>
            </a:r>
            <a:r>
              <a:rPr lang="en-US" altLang="en-US" sz="1600" i="1" dirty="0">
                <a:latin typeface="Calibri" charset="0"/>
              </a:rPr>
              <a:t> (10</a:t>
            </a:r>
            <a:r>
              <a:rPr lang="en-US" altLang="en-US" sz="1600" i="1" baseline="30000" dirty="0">
                <a:latin typeface="Calibri" charset="0"/>
              </a:rPr>
              <a:t>-9</a:t>
            </a:r>
            <a:r>
              <a:rPr lang="en-US" altLang="en-US" sz="1600" i="1" dirty="0">
                <a:latin typeface="Calibri" charset="0"/>
              </a:rPr>
              <a:t>) clock cycle   =&gt;  1 GHz (10</a:t>
            </a:r>
            <a:r>
              <a:rPr lang="en-US" altLang="en-US" sz="1600" i="1" baseline="30000" dirty="0">
                <a:latin typeface="Calibri" charset="0"/>
              </a:rPr>
              <a:t>9</a:t>
            </a:r>
            <a:r>
              <a:rPr lang="en-US" altLang="en-US" sz="1600" i="1" dirty="0">
                <a:latin typeface="Calibri" charset="0"/>
              </a:rPr>
              <a:t>) clock rate</a:t>
            </a:r>
          </a:p>
          <a:p>
            <a:pPr eaLnBrk="1" hangingPunct="1">
              <a:spcBef>
                <a:spcPct val="50000"/>
              </a:spcBef>
            </a:pPr>
            <a:r>
              <a:rPr lang="en-US" altLang="en-US" sz="1600" i="1" dirty="0">
                <a:latin typeface="Calibri" charset="0"/>
              </a:rPr>
              <a:t>500 </a:t>
            </a:r>
            <a:r>
              <a:rPr lang="en-US" altLang="en-US" sz="1600" i="1" dirty="0" err="1">
                <a:latin typeface="Calibri" charset="0"/>
              </a:rPr>
              <a:t>psec</a:t>
            </a:r>
            <a:r>
              <a:rPr lang="en-US" altLang="en-US" sz="1600" i="1" dirty="0">
                <a:latin typeface="Calibri" charset="0"/>
              </a:rPr>
              <a:t> clock cycle  =&gt;   2 GHz clock rate</a:t>
            </a:r>
          </a:p>
          <a:p>
            <a:pPr eaLnBrk="1" hangingPunct="1">
              <a:spcBef>
                <a:spcPct val="50000"/>
              </a:spcBef>
            </a:pPr>
            <a:r>
              <a:rPr lang="en-US" altLang="en-US" sz="1600" i="1" dirty="0">
                <a:latin typeface="Calibri" charset="0"/>
              </a:rPr>
              <a:t>250 </a:t>
            </a:r>
            <a:r>
              <a:rPr lang="en-US" altLang="en-US" sz="1600" i="1" dirty="0" err="1">
                <a:latin typeface="Calibri" charset="0"/>
              </a:rPr>
              <a:t>psec</a:t>
            </a:r>
            <a:r>
              <a:rPr lang="en-US" altLang="en-US" sz="1600" i="1" dirty="0">
                <a:latin typeface="Calibri" charset="0"/>
              </a:rPr>
              <a:t> clock cycle  =&gt;   4 GHz clock rate</a:t>
            </a:r>
          </a:p>
          <a:p>
            <a:pPr eaLnBrk="1" hangingPunct="1">
              <a:spcBef>
                <a:spcPct val="50000"/>
              </a:spcBef>
            </a:pPr>
            <a:r>
              <a:rPr lang="en-US" altLang="en-US" sz="1600" i="1" dirty="0">
                <a:latin typeface="Calibri" charset="0"/>
              </a:rPr>
              <a:t>200 </a:t>
            </a:r>
            <a:r>
              <a:rPr lang="en-US" altLang="en-US" sz="1600" i="1" dirty="0" err="1">
                <a:latin typeface="Calibri" charset="0"/>
              </a:rPr>
              <a:t>psec</a:t>
            </a:r>
            <a:r>
              <a:rPr lang="en-US" altLang="en-US" sz="1600" i="1" dirty="0">
                <a:latin typeface="Calibri" charset="0"/>
              </a:rPr>
              <a:t> clock cycle  =&gt;   5 GHz clock rate</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pPr eaLnBrk="1" hangingPunct="1"/>
            <a:r>
              <a:rPr lang="en-US" altLang="en-US" dirty="0">
                <a:latin typeface="Optima" charset="0"/>
                <a:cs typeface="Optima" charset="0"/>
              </a:rPr>
              <a:t>CPU Execution Time</a:t>
            </a:r>
          </a:p>
        </p:txBody>
      </p:sp>
      <p:sp>
        <p:nvSpPr>
          <p:cNvPr id="39940" name="Rectangle 14"/>
          <p:cNvSpPr>
            <a:spLocks noChangeArrowheads="1"/>
          </p:cNvSpPr>
          <p:nvPr/>
        </p:nvSpPr>
        <p:spPr bwMode="auto">
          <a:xfrm>
            <a:off x="533400" y="3285067"/>
            <a:ext cx="8153400" cy="256839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lIns="63500" tIns="25400" rIns="63500" bIns="25400">
            <a:spAutoFit/>
          </a:bodyPr>
          <a:lstStyle>
            <a:lvl1pPr eaLnBrk="0" hangingPunct="0">
              <a:defRPr sz="2400">
                <a:solidFill>
                  <a:schemeClr val="tx1"/>
                </a:solidFill>
                <a:latin typeface="Arial" charset="0"/>
                <a:ea typeface="ＭＳ Ｐゴシック" charset="-128"/>
              </a:defRPr>
            </a:lvl1pPr>
            <a:lvl2pPr marL="744538" indent="-287338" eaLnBrk="0" hangingPunct="0">
              <a:defRPr sz="2400">
                <a:solidFill>
                  <a:schemeClr val="tx1"/>
                </a:solidFill>
                <a:latin typeface="Arial" charset="0"/>
                <a:ea typeface="ＭＳ Ｐゴシック" charset="-128"/>
              </a:defRPr>
            </a:lvl2pPr>
            <a:lvl3pPr marL="1201738" indent="-287338"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spcBef>
                <a:spcPts val="200"/>
              </a:spcBef>
              <a:buClr>
                <a:schemeClr val="accent1"/>
              </a:buClr>
              <a:buSzPct val="100000"/>
            </a:pPr>
            <a:r>
              <a:rPr lang="en-US" altLang="en-US" sz="2000" dirty="0">
                <a:solidFill>
                  <a:srgbClr val="FF0000"/>
                </a:solidFill>
                <a:latin typeface="Optima" charset="0"/>
              </a:rPr>
              <a:t># of clock cycles = # of cycles program is busy doing work on the CPU</a:t>
            </a:r>
          </a:p>
          <a:p>
            <a:pPr eaLnBrk="1" hangingPunct="1">
              <a:lnSpc>
                <a:spcPct val="90000"/>
              </a:lnSpc>
              <a:spcBef>
                <a:spcPts val="200"/>
              </a:spcBef>
              <a:buClr>
                <a:schemeClr val="accent1"/>
              </a:buClr>
              <a:buSzPct val="100000"/>
            </a:pPr>
            <a:endParaRPr lang="en-US" altLang="en-US" sz="1800" dirty="0">
              <a:latin typeface="Optima" charset="0"/>
            </a:endParaRPr>
          </a:p>
          <a:p>
            <a:pPr eaLnBrk="1" hangingPunct="1">
              <a:lnSpc>
                <a:spcPct val="90000"/>
              </a:lnSpc>
              <a:spcBef>
                <a:spcPts val="200"/>
              </a:spcBef>
              <a:buClr>
                <a:schemeClr val="accent1"/>
              </a:buClr>
              <a:buSzPct val="100000"/>
            </a:pPr>
            <a:r>
              <a:rPr lang="en-US" altLang="en-US" sz="1800" dirty="0">
                <a:latin typeface="Optima" charset="0"/>
              </a:rPr>
              <a:t>Can improve performance by</a:t>
            </a:r>
            <a:endParaRPr lang="en-US" altLang="en-US" sz="1800" dirty="0" smtClean="0">
              <a:latin typeface="Optima" charset="0"/>
            </a:endParaRPr>
          </a:p>
          <a:p>
            <a:pPr lvl="1" eaLnBrk="1" hangingPunct="1">
              <a:lnSpc>
                <a:spcPct val="90000"/>
              </a:lnSpc>
              <a:spcBef>
                <a:spcPts val="200"/>
              </a:spcBef>
              <a:buClr>
                <a:schemeClr val="accent1"/>
              </a:buClr>
              <a:buSzPct val="100000"/>
              <a:buFont typeface="Arial" charset="0"/>
              <a:buChar char="•"/>
            </a:pPr>
            <a:r>
              <a:rPr lang="en-US" altLang="en-US" sz="1800" dirty="0">
                <a:latin typeface="Optima" charset="0"/>
              </a:rPr>
              <a:t>R</a:t>
            </a:r>
            <a:r>
              <a:rPr lang="en-US" altLang="en-US" sz="1800" dirty="0" smtClean="0">
                <a:latin typeface="Optima" charset="0"/>
              </a:rPr>
              <a:t>educing </a:t>
            </a:r>
            <a:r>
              <a:rPr lang="en-US" altLang="en-US" sz="1800" dirty="0">
                <a:latin typeface="Optima" charset="0"/>
              </a:rPr>
              <a:t>either the length of the clock cycle</a:t>
            </a:r>
          </a:p>
          <a:p>
            <a:pPr lvl="2" eaLnBrk="1" hangingPunct="1">
              <a:lnSpc>
                <a:spcPct val="90000"/>
              </a:lnSpc>
              <a:spcBef>
                <a:spcPts val="200"/>
              </a:spcBef>
              <a:buClr>
                <a:schemeClr val="accent1"/>
              </a:buClr>
              <a:buSzPct val="100000"/>
              <a:buFont typeface="Arial" charset="0"/>
              <a:buChar char="•"/>
            </a:pPr>
            <a:r>
              <a:rPr lang="en-US" altLang="en-US" sz="1800" dirty="0">
                <a:latin typeface="Optima" charset="0"/>
              </a:rPr>
              <a:t>comes from Moore’</a:t>
            </a:r>
            <a:r>
              <a:rPr lang="en-US" altLang="ja-JP" sz="1800" dirty="0">
                <a:latin typeface="Optima" charset="0"/>
              </a:rPr>
              <a:t>s Law (technology)</a:t>
            </a:r>
            <a:endParaRPr lang="en-US" altLang="ja-JP" sz="1800" dirty="0" smtClean="0">
              <a:latin typeface="Optima" charset="0"/>
            </a:endParaRPr>
          </a:p>
          <a:p>
            <a:pPr lvl="1" eaLnBrk="1" hangingPunct="1">
              <a:lnSpc>
                <a:spcPct val="90000"/>
              </a:lnSpc>
              <a:spcBef>
                <a:spcPts val="200"/>
              </a:spcBef>
              <a:buClr>
                <a:schemeClr val="accent1"/>
              </a:buClr>
              <a:buSzPct val="100000"/>
              <a:buFont typeface="Arial" charset="0"/>
              <a:buChar char="•"/>
            </a:pPr>
            <a:r>
              <a:rPr lang="en-US" altLang="en-US" sz="1800" dirty="0" smtClean="0">
                <a:latin typeface="Optima" charset="0"/>
              </a:rPr>
              <a:t>Reducing number </a:t>
            </a:r>
            <a:r>
              <a:rPr lang="en-US" altLang="en-US" sz="1800" dirty="0">
                <a:latin typeface="Optima" charset="0"/>
              </a:rPr>
              <a:t>of clock cycles required for a program</a:t>
            </a:r>
          </a:p>
          <a:p>
            <a:pPr lvl="2" eaLnBrk="1" hangingPunct="1">
              <a:lnSpc>
                <a:spcPct val="90000"/>
              </a:lnSpc>
              <a:spcBef>
                <a:spcPts val="200"/>
              </a:spcBef>
              <a:buClr>
                <a:schemeClr val="accent1"/>
              </a:buClr>
              <a:buSzPct val="100000"/>
              <a:buFont typeface="Arial" charset="0"/>
              <a:buChar char="•"/>
            </a:pPr>
            <a:r>
              <a:rPr lang="en-US" altLang="en-US" sz="1800" dirty="0">
                <a:latin typeface="Optima" charset="0"/>
              </a:rPr>
              <a:t>Architecture</a:t>
            </a:r>
          </a:p>
          <a:p>
            <a:pPr lvl="2" eaLnBrk="1" hangingPunct="1">
              <a:lnSpc>
                <a:spcPct val="90000"/>
              </a:lnSpc>
              <a:spcBef>
                <a:spcPts val="200"/>
              </a:spcBef>
              <a:buClr>
                <a:schemeClr val="accent1"/>
              </a:buClr>
              <a:buSzPct val="100000"/>
              <a:buFont typeface="Arial" charset="0"/>
              <a:buChar char="•"/>
            </a:pPr>
            <a:r>
              <a:rPr lang="en-US" altLang="en-US" sz="1800" dirty="0">
                <a:latin typeface="Optima" charset="0"/>
              </a:rPr>
              <a:t>Compiler</a:t>
            </a:r>
          </a:p>
          <a:p>
            <a:pPr lvl="2" eaLnBrk="1" hangingPunct="1">
              <a:lnSpc>
                <a:spcPct val="90000"/>
              </a:lnSpc>
              <a:spcBef>
                <a:spcPts val="200"/>
              </a:spcBef>
              <a:buClr>
                <a:schemeClr val="accent1"/>
              </a:buClr>
              <a:buSzPct val="100000"/>
              <a:buFont typeface="Arial" charset="0"/>
              <a:buChar char="•"/>
            </a:pPr>
            <a:r>
              <a:rPr lang="en-US" altLang="en-US" sz="1800" dirty="0">
                <a:latin typeface="Optima" charset="0"/>
              </a:rPr>
              <a:t>OS </a:t>
            </a:r>
          </a:p>
        </p:txBody>
      </p:sp>
      <p:graphicFrame>
        <p:nvGraphicFramePr>
          <p:cNvPr id="49154" name="Object 2"/>
          <p:cNvGraphicFramePr>
            <a:graphicFrameLocks noChangeAspect="1"/>
          </p:cNvGraphicFramePr>
          <p:nvPr/>
        </p:nvGraphicFramePr>
        <p:xfrm>
          <a:off x="2667000" y="1942907"/>
          <a:ext cx="3810000" cy="444500"/>
        </p:xfrm>
        <a:graphic>
          <a:graphicData uri="http://schemas.openxmlformats.org/presentationml/2006/ole">
            <p:oleObj spid="_x0000_s164866" name="Equation" r:id="rId4" imgW="3810000" imgH="444500" progId="Equation.3">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a:t>
            </a:r>
          </a:p>
        </p:txBody>
      </p:sp>
      <p:sp>
        <p:nvSpPr>
          <p:cNvPr id="3" name="Content Placeholder 2"/>
          <p:cNvSpPr>
            <a:spLocks noGrp="1"/>
          </p:cNvSpPr>
          <p:nvPr>
            <p:ph idx="1"/>
          </p:nvPr>
        </p:nvSpPr>
        <p:spPr/>
        <p:txBody>
          <a:bodyPr/>
          <a:lstStyle/>
          <a:p>
            <a:r>
              <a:rPr lang="en-US" sz="2400" dirty="0"/>
              <a:t>I use TRACS</a:t>
            </a:r>
          </a:p>
          <a:p>
            <a:r>
              <a:rPr lang="en-US" sz="2400" dirty="0"/>
              <a:t>I send emails – frequently – when I want you all to know something.</a:t>
            </a:r>
          </a:p>
          <a:p>
            <a:r>
              <a:rPr lang="en-US" sz="2400" dirty="0"/>
              <a:t>You must check your email!</a:t>
            </a:r>
          </a:p>
          <a:p>
            <a:r>
              <a:rPr lang="en-US" sz="2400" dirty="0"/>
              <a:t>I frequently assign things verbally or change dates verbally in class.  </a:t>
            </a:r>
          </a:p>
          <a:p>
            <a:r>
              <a:rPr lang="en-US" sz="2400" dirty="0"/>
              <a:t>I will be in my office on Mondays and Wednesdays from 11:30  til I leave to walk to class. Happy to talk to you then.</a:t>
            </a:r>
          </a:p>
          <a:p>
            <a:r>
              <a:rPr lang="en-US" sz="2400" dirty="0"/>
              <a:t>If this will not work I will be happy to call you and we can talk on the phone.  I know – TALK! – yes TALK!.  My thumbs are too fat and they are not as fast as yours.</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a:t>
            </a:r>
          </a:p>
        </p:txBody>
      </p:sp>
      <p:sp>
        <p:nvSpPr>
          <p:cNvPr id="4" name="Content Placeholder 3"/>
          <p:cNvSpPr>
            <a:spLocks noGrp="1"/>
          </p:cNvSpPr>
          <p:nvPr>
            <p:ph idx="1"/>
          </p:nvPr>
        </p:nvSpPr>
        <p:spPr/>
        <p:txBody>
          <a:bodyPr/>
          <a:lstStyle/>
          <a:p>
            <a:r>
              <a:rPr lang="en-US"/>
              <a:t>Bottom Line – Direct from the Student Ombudsman</a:t>
            </a:r>
          </a:p>
          <a:p>
            <a:r>
              <a:rPr lang="en-US" sz="3200"/>
              <a:t>You are responsible for understanding what the requirements are for this class.  I will explain them and they are on TRACS.</a:t>
            </a:r>
          </a:p>
          <a:p>
            <a:r>
              <a:rPr lang="en-US" sz="3200"/>
              <a:t>Please do not “lawyer me”. You are also responsible for having common sense.  </a:t>
            </a:r>
            <a:r>
              <a:rPr lang="en-US" sz="3200" dirty="0"/>
              <a:t>I cannot spell out every eventuality but you are required to do what a reasonable student would do!</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228600" y="152400"/>
            <a:ext cx="8610600" cy="762000"/>
          </a:xfrm>
        </p:spPr>
        <p:txBody>
          <a:bodyPr/>
          <a:lstStyle/>
          <a:p>
            <a:pPr eaLnBrk="1" hangingPunct="1"/>
            <a:r>
              <a:rPr lang="en-US" altLang="en-US" dirty="0">
                <a:latin typeface="Optima" charset="0"/>
                <a:cs typeface="Optima" charset="0"/>
              </a:rPr>
              <a:t>Late Policy</a:t>
            </a:r>
          </a:p>
        </p:txBody>
      </p:sp>
      <p:sp>
        <p:nvSpPr>
          <p:cNvPr id="5" name="Content Placeholder 4"/>
          <p:cNvSpPr>
            <a:spLocks noGrp="1"/>
          </p:cNvSpPr>
          <p:nvPr>
            <p:ph idx="1"/>
          </p:nvPr>
        </p:nvSpPr>
        <p:spPr>
          <a:xfrm>
            <a:off x="482227" y="1419885"/>
            <a:ext cx="8229600" cy="5105400"/>
          </a:xfrm>
        </p:spPr>
        <p:txBody>
          <a:bodyPr/>
          <a:lstStyle/>
          <a:p>
            <a:r>
              <a:rPr lang="en-US" dirty="0"/>
              <a:t>If your homework is late I won’t grade it.  Period.</a:t>
            </a:r>
          </a:p>
          <a:p>
            <a:r>
              <a:rPr lang="en-US" dirty="0"/>
              <a:t>The projects are expected to be completed and submitted to me by the due dates.  If I </a:t>
            </a:r>
            <a:r>
              <a:rPr lang="en-US" b="1" dirty="0"/>
              <a:t>know your close </a:t>
            </a:r>
            <a:r>
              <a:rPr lang="en-US" dirty="0"/>
              <a:t>I am highly flexible. If you have screwed around I am not.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en-US" dirty="0">
                <a:latin typeface="Optima" charset="0"/>
                <a:cs typeface="Optima" charset="0"/>
              </a:rPr>
              <a:t>Academic Honesty</a:t>
            </a:r>
          </a:p>
        </p:txBody>
      </p:sp>
      <p:sp>
        <p:nvSpPr>
          <p:cNvPr id="29698" name="Rectangle 3"/>
          <p:cNvSpPr>
            <a:spLocks noGrp="1" noChangeArrowheads="1"/>
          </p:cNvSpPr>
          <p:nvPr>
            <p:ph idx="1"/>
          </p:nvPr>
        </p:nvSpPr>
        <p:spPr/>
        <p:txBody>
          <a:bodyPr/>
          <a:lstStyle/>
          <a:p>
            <a:pPr eaLnBrk="1" hangingPunct="1"/>
            <a:r>
              <a:rPr lang="en-US" altLang="en-US" dirty="0">
                <a:latin typeface="Optima" charset="0"/>
                <a:cs typeface="Optima" charset="0"/>
              </a:rPr>
              <a:t>Need to be very careful, especially in CS</a:t>
            </a:r>
          </a:p>
          <a:p>
            <a:pPr lvl="2" eaLnBrk="1" hangingPunct="1"/>
            <a:r>
              <a:rPr lang="en-US" altLang="en-US" dirty="0">
                <a:latin typeface="Optima" charset="0"/>
                <a:cs typeface="Optima" charset="0"/>
              </a:rPr>
              <a:t>Plagiarism of ‘</a:t>
            </a:r>
            <a:r>
              <a:rPr lang="en-US" altLang="ja-JP" dirty="0">
                <a:latin typeface="Optima" charset="0"/>
                <a:cs typeface="Optima" charset="0"/>
              </a:rPr>
              <a:t>code’</a:t>
            </a:r>
          </a:p>
          <a:p>
            <a:pPr lvl="2" eaLnBrk="1" hangingPunct="1"/>
            <a:r>
              <a:rPr lang="en-US" altLang="en-US" dirty="0">
                <a:latin typeface="Optima" charset="0"/>
                <a:cs typeface="Optima" charset="0"/>
              </a:rPr>
              <a:t>Collusion</a:t>
            </a:r>
            <a:endParaRPr lang="en-US" altLang="en-US" dirty="0" smtClean="0">
              <a:latin typeface="Optima" charset="0"/>
              <a:cs typeface="Optima" charset="0"/>
            </a:endParaRPr>
          </a:p>
          <a:p>
            <a:pPr lvl="2" eaLnBrk="1" hangingPunct="1"/>
            <a:endParaRPr lang="en-US" altLang="en-US" dirty="0" smtClean="0">
              <a:latin typeface="Optima" charset="0"/>
              <a:cs typeface="Optima" charset="0"/>
            </a:endParaRPr>
          </a:p>
          <a:p>
            <a:pPr eaLnBrk="1" hangingPunct="1">
              <a:buFont typeface="Arial"/>
              <a:buChar char="•"/>
            </a:pPr>
            <a:r>
              <a:rPr lang="en-US" altLang="en-US" dirty="0" smtClean="0">
                <a:latin typeface="Optima" charset="0"/>
                <a:cs typeface="Optima" charset="0"/>
              </a:rPr>
              <a:t>Do NOT present others work as yours</a:t>
            </a:r>
          </a:p>
          <a:p>
            <a:pPr lvl="3" eaLnBrk="1" hangingPunct="1">
              <a:buFont typeface="Times" charset="0"/>
              <a:buNone/>
            </a:pPr>
            <a:r>
              <a:rPr lang="en-US" altLang="en-US" sz="1800" dirty="0">
                <a:latin typeface="Optima" charset="0"/>
                <a:cs typeface="Optima" charset="0"/>
              </a:rPr>
              <a:t> </a:t>
            </a:r>
            <a:r>
              <a:rPr lang="en-US" altLang="en-US" sz="1800" dirty="0" smtClean="0">
                <a:latin typeface="Optima" charset="0"/>
                <a:cs typeface="Optima" charset="0"/>
              </a:rPr>
              <a:t> </a:t>
            </a:r>
            <a:endParaRPr lang="en-US" altLang="en-US" dirty="0" smtClean="0">
              <a:latin typeface="Optima" charset="0"/>
              <a:cs typeface="Optima" charset="0"/>
            </a:endParaRPr>
          </a:p>
          <a:p>
            <a:pPr eaLnBrk="1" hangingPunct="1"/>
            <a:r>
              <a:rPr lang="en-US" altLang="en-US" dirty="0">
                <a:latin typeface="Optima" charset="0"/>
                <a:cs typeface="Optima" charset="0"/>
              </a:rPr>
              <a:t>Team work</a:t>
            </a:r>
          </a:p>
          <a:p>
            <a:pPr lvl="1" eaLnBrk="1" hangingPunct="1"/>
            <a:r>
              <a:rPr lang="en-US" altLang="en-US" dirty="0">
                <a:latin typeface="Optima" charset="0"/>
                <a:cs typeface="Optima" charset="0"/>
              </a:rPr>
              <a:t>Work in pairs</a:t>
            </a:r>
            <a:r>
              <a:rPr lang="en-US" altLang="en-US" dirty="0" smtClean="0">
                <a:latin typeface="Optima" charset="0"/>
                <a:cs typeface="Optima" charset="0"/>
              </a:rPr>
              <a:t> for </a:t>
            </a:r>
            <a:r>
              <a:rPr lang="en-US" altLang="en-US" dirty="0">
                <a:latin typeface="Optima" charset="0"/>
                <a:cs typeface="Optima" charset="0"/>
              </a:rPr>
              <a:t>the </a:t>
            </a:r>
            <a:r>
              <a:rPr lang="en-US" altLang="en-US" dirty="0" smtClean="0">
                <a:latin typeface="Optima" charset="0"/>
                <a:cs typeface="Optima" charset="0"/>
              </a:rPr>
              <a:t>projects -  We will talk about this more later</a:t>
            </a:r>
          </a:p>
          <a:p>
            <a:pPr eaLnBrk="1" hangingPunct="1"/>
            <a:r>
              <a:rPr lang="en-US" altLang="en-US" dirty="0" smtClean="0">
                <a:latin typeface="Optima" charset="0"/>
                <a:cs typeface="Optima" charset="0"/>
              </a:rPr>
              <a:t>This is actually easy for me to figure out.  Test questions where the only way to answer is to have coded are not hard for me to come up with.</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en-US" dirty="0">
                <a:latin typeface="Optima" charset="0"/>
                <a:cs typeface="Optima" charset="0"/>
              </a:rPr>
              <a:t>Academic Honesty</a:t>
            </a:r>
          </a:p>
        </p:txBody>
      </p:sp>
      <p:sp>
        <p:nvSpPr>
          <p:cNvPr id="29698" name="Rectangle 3"/>
          <p:cNvSpPr>
            <a:spLocks noGrp="1" noChangeArrowheads="1"/>
          </p:cNvSpPr>
          <p:nvPr>
            <p:ph idx="1"/>
          </p:nvPr>
        </p:nvSpPr>
        <p:spPr/>
        <p:txBody>
          <a:bodyPr/>
          <a:lstStyle/>
          <a:p>
            <a:pPr eaLnBrk="1" hangingPunct="1"/>
            <a:r>
              <a:rPr lang="en-US" altLang="en-US" dirty="0" smtClean="0">
                <a:latin typeface="Optima" charset="0"/>
                <a:cs typeface="Optima" charset="0"/>
              </a:rPr>
              <a:t>Do NOT cheat!</a:t>
            </a:r>
          </a:p>
          <a:p>
            <a:pPr lvl="1" eaLnBrk="1" hangingPunct="1"/>
            <a:r>
              <a:rPr lang="en-US" altLang="en-US" dirty="0" smtClean="0">
                <a:latin typeface="Optima" charset="0"/>
                <a:cs typeface="Optima" charset="0"/>
              </a:rPr>
              <a:t>If I catch you cheating I will not be happy and I will utilize all options open to me to let you know just how unhappy I am.</a:t>
            </a:r>
          </a:p>
          <a:p>
            <a:pPr eaLnBrk="1" hangingPunct="1"/>
            <a:endParaRPr lang="en-US" altLang="en-US" dirty="0" smtClean="0">
              <a:latin typeface="Optima" charset="0"/>
              <a:cs typeface="Optima" charset="0"/>
            </a:endParaRPr>
          </a:p>
          <a:p>
            <a:r>
              <a:rPr dirty="0" smtClean="0"/>
              <a:t>http://www.txstate.edu/honorcodecouncil/Academic-Integrity.html. </a:t>
            </a:r>
          </a:p>
          <a:p>
            <a:pPr eaLnBrk="1" hangingPunct="1"/>
            <a:endParaRPr lang="en-US" altLang="en-US" dirty="0" smtClean="0">
              <a:latin typeface="Optima" charset="0"/>
              <a:cs typeface="Optima"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ectures_optima">
  <a:themeElements>
    <a:clrScheme name="Blank Presentation 1">
      <a:dk1>
        <a:srgbClr val="000000"/>
      </a:dk1>
      <a:lt1>
        <a:srgbClr val="B3D1F0"/>
      </a:lt1>
      <a:dk2>
        <a:srgbClr val="1822CD"/>
      </a:dk2>
      <a:lt2>
        <a:srgbClr val="000000"/>
      </a:lt2>
      <a:accent1>
        <a:srgbClr val="3568C7"/>
      </a:accent1>
      <a:accent2>
        <a:srgbClr val="F06157"/>
      </a:accent2>
      <a:accent3>
        <a:srgbClr val="D6E5F6"/>
      </a:accent3>
      <a:accent4>
        <a:srgbClr val="000000"/>
      </a:accent4>
      <a:accent5>
        <a:srgbClr val="AEB9E0"/>
      </a:accent5>
      <a:accent6>
        <a:srgbClr val="D9574E"/>
      </a:accent6>
      <a:hlink>
        <a:srgbClr val="FF9218"/>
      </a:hlink>
      <a:folHlink>
        <a:srgbClr val="CCCCCC"/>
      </a:folHlink>
    </a:clrScheme>
    <a:fontScheme name="Blank Presentation">
      <a:majorFont>
        <a:latin typeface="Lucida Grande"/>
        <a:ea typeface=""/>
        <a:cs typeface=""/>
      </a:majorFont>
      <a:minorFont>
        <a:latin typeface="Lucida Grand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B3D1F0"/>
        </a:lt1>
        <a:dk2>
          <a:srgbClr val="1822CD"/>
        </a:dk2>
        <a:lt2>
          <a:srgbClr val="000000"/>
        </a:lt2>
        <a:accent1>
          <a:srgbClr val="3568C7"/>
        </a:accent1>
        <a:accent2>
          <a:srgbClr val="F06157"/>
        </a:accent2>
        <a:accent3>
          <a:srgbClr val="D6E5F6"/>
        </a:accent3>
        <a:accent4>
          <a:srgbClr val="000000"/>
        </a:accent4>
        <a:accent5>
          <a:srgbClr val="AEB9E0"/>
        </a:accent5>
        <a:accent6>
          <a:srgbClr val="D9574E"/>
        </a:accent6>
        <a:hlink>
          <a:srgbClr val="FF9218"/>
        </a:hlink>
        <a:folHlink>
          <a:srgbClr val="CCCCCC"/>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DCD1EB"/>
        </a:lt1>
        <a:dk2>
          <a:srgbClr val="6C18B0"/>
        </a:dk2>
        <a:lt2>
          <a:srgbClr val="000000"/>
        </a:lt2>
        <a:accent1>
          <a:srgbClr val="9968CC"/>
        </a:accent1>
        <a:accent2>
          <a:srgbClr val="FFAF18"/>
        </a:accent2>
        <a:accent3>
          <a:srgbClr val="EBE5F3"/>
        </a:accent3>
        <a:accent4>
          <a:srgbClr val="000000"/>
        </a:accent4>
        <a:accent5>
          <a:srgbClr val="CAB9E2"/>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EECAE1"/>
        </a:lt1>
        <a:dk2>
          <a:srgbClr val="DC54AD"/>
        </a:dk2>
        <a:lt2>
          <a:srgbClr val="000000"/>
        </a:lt2>
        <a:accent1>
          <a:srgbClr val="DC359C"/>
        </a:accent1>
        <a:accent2>
          <a:srgbClr val="FFAF18"/>
        </a:accent2>
        <a:accent3>
          <a:srgbClr val="F5E1EE"/>
        </a:accent3>
        <a:accent4>
          <a:srgbClr val="000000"/>
        </a:accent4>
        <a:accent5>
          <a:srgbClr val="EBAECB"/>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7E6C5"/>
        </a:lt1>
        <a:dk2>
          <a:srgbClr val="2F8B20"/>
        </a:dk2>
        <a:lt2>
          <a:srgbClr val="000000"/>
        </a:lt2>
        <a:accent1>
          <a:srgbClr val="7ABA05"/>
        </a:accent1>
        <a:accent2>
          <a:srgbClr val="FFAF18"/>
        </a:accent2>
        <a:accent3>
          <a:srgbClr val="E8F0DF"/>
        </a:accent3>
        <a:accent4>
          <a:srgbClr val="000000"/>
        </a:accent4>
        <a:accent5>
          <a:srgbClr val="BED9AA"/>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8D1A8"/>
        </a:lt1>
        <a:dk2>
          <a:srgbClr val="FF9218"/>
        </a:dk2>
        <a:lt2>
          <a:srgbClr val="000000"/>
        </a:lt2>
        <a:accent1>
          <a:srgbClr val="FFAF18"/>
        </a:accent1>
        <a:accent2>
          <a:srgbClr val="F06157"/>
        </a:accent2>
        <a:accent3>
          <a:srgbClr val="FBE5D1"/>
        </a:accent3>
        <a:accent4>
          <a:srgbClr val="000000"/>
        </a:accent4>
        <a:accent5>
          <a:srgbClr val="FFD4AB"/>
        </a:accent5>
        <a:accent6>
          <a:srgbClr val="D9574E"/>
        </a:accent6>
        <a:hlink>
          <a:srgbClr val="FF9218"/>
        </a:hlink>
        <a:folHlink>
          <a:srgbClr val="CCCCCC"/>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CCCCCC"/>
        </a:lt1>
        <a:dk2>
          <a:srgbClr val="555555"/>
        </a:dk2>
        <a:lt2>
          <a:srgbClr val="000000"/>
        </a:lt2>
        <a:accent1>
          <a:srgbClr val="AAAAAA"/>
        </a:accent1>
        <a:accent2>
          <a:srgbClr val="888888"/>
        </a:accent2>
        <a:accent3>
          <a:srgbClr val="E2E2E2"/>
        </a:accent3>
        <a:accent4>
          <a:srgbClr val="000000"/>
        </a:accent4>
        <a:accent5>
          <a:srgbClr val="D2D2D2"/>
        </a:accent5>
        <a:accent6>
          <a:srgbClr val="7B7B7B"/>
        </a:accent6>
        <a:hlink>
          <a:srgbClr val="333333"/>
        </a:hlink>
        <a:folHlink>
          <a:srgbClr val="88888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lectures_optima.potx</Template>
  <TotalTime>8435</TotalTime>
  <Words>2523</Words>
  <Application>Microsoft Macintosh PowerPoint</Application>
  <PresentationFormat>On-screen Show (4:3)</PresentationFormat>
  <Paragraphs>356</Paragraphs>
  <Slides>48</Slides>
  <Notes>18</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lectures_optima</vt:lpstr>
      <vt:lpstr>Equation</vt:lpstr>
      <vt:lpstr>From: Bill and Ted’s Excellent Adventure</vt:lpstr>
      <vt:lpstr>Introduction  </vt:lpstr>
      <vt:lpstr>Slide 3</vt:lpstr>
      <vt:lpstr>Instructor Info</vt:lpstr>
      <vt:lpstr>Communication</vt:lpstr>
      <vt:lpstr>Communication</vt:lpstr>
      <vt:lpstr>Late Policy</vt:lpstr>
      <vt:lpstr>Academic Honesty</vt:lpstr>
      <vt:lpstr>Academic Honesty</vt:lpstr>
      <vt:lpstr>Respect</vt:lpstr>
      <vt:lpstr>Phones and Computers</vt:lpstr>
      <vt:lpstr>Overview</vt:lpstr>
      <vt:lpstr>Overview</vt:lpstr>
      <vt:lpstr>Evaluation</vt:lpstr>
      <vt:lpstr>Coding</vt:lpstr>
      <vt:lpstr>Communication</vt:lpstr>
      <vt:lpstr>Course Goals</vt:lpstr>
      <vt:lpstr>My Goals</vt:lpstr>
      <vt:lpstr>Attendance</vt:lpstr>
      <vt:lpstr>Schedule</vt:lpstr>
      <vt:lpstr>Syllabus</vt:lpstr>
      <vt:lpstr>Slide 22</vt:lpstr>
      <vt:lpstr>Slide 23</vt:lpstr>
      <vt:lpstr>Slide 24</vt:lpstr>
      <vt:lpstr>What Is Computer Architecture?</vt:lpstr>
      <vt:lpstr>What is Computer Architecture?</vt:lpstr>
      <vt:lpstr>Abstraction Layers in Modern Systems</vt:lpstr>
      <vt:lpstr>Phase I : Mechanical Gears</vt:lpstr>
      <vt:lpstr>Phase II : Vacuum Tubes</vt:lpstr>
      <vt:lpstr>Phase III : Transistors</vt:lpstr>
      <vt:lpstr>Phase IV : Integrated Circuits and VLSI</vt:lpstr>
      <vt:lpstr>Chapter 1</vt:lpstr>
      <vt:lpstr>Size is Important</vt:lpstr>
      <vt:lpstr>Eight Great Ideas</vt:lpstr>
      <vt:lpstr>Multiprocessors</vt:lpstr>
      <vt:lpstr>Topic 1 - Performance</vt:lpstr>
      <vt:lpstr>Performance Evaluation Goals</vt:lpstr>
      <vt:lpstr>Performance Of What?</vt:lpstr>
      <vt:lpstr>Numbers are always tricky …</vt:lpstr>
      <vt:lpstr>Performance Evaluation</vt:lpstr>
      <vt:lpstr>Performance Evaluation</vt:lpstr>
      <vt:lpstr>Performance Evaluation</vt:lpstr>
      <vt:lpstr>Execution time</vt:lpstr>
      <vt:lpstr>Throughput</vt:lpstr>
      <vt:lpstr>BIG Picture</vt:lpstr>
      <vt:lpstr>Clock Cycles</vt:lpstr>
      <vt:lpstr>Clock Rate</vt:lpstr>
      <vt:lpstr>CPU Execution Time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Performance</dc:title>
  <dc:creator>Apan Qasem</dc:creator>
  <cp:lastModifiedBy>Greg LaKomski</cp:lastModifiedBy>
  <cp:revision>707</cp:revision>
  <dcterms:created xsi:type="dcterms:W3CDTF">2018-08-27T18:56:06Z</dcterms:created>
  <dcterms:modified xsi:type="dcterms:W3CDTF">2018-08-28T02:34:09Z</dcterms:modified>
</cp:coreProperties>
</file>